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6"/>
  </p:notesMasterIdLst>
  <p:sldIdLst>
    <p:sldId id="256" r:id="rId5"/>
    <p:sldId id="257" r:id="rId6"/>
    <p:sldId id="260" r:id="rId7"/>
    <p:sldId id="311" r:id="rId8"/>
    <p:sldId id="317" r:id="rId9"/>
    <p:sldId id="312" r:id="rId10"/>
    <p:sldId id="285" r:id="rId11"/>
    <p:sldId id="303" r:id="rId12"/>
    <p:sldId id="304" r:id="rId13"/>
    <p:sldId id="305" r:id="rId14"/>
    <p:sldId id="306" r:id="rId15"/>
    <p:sldId id="307" r:id="rId16"/>
    <p:sldId id="268" r:id="rId17"/>
    <p:sldId id="279" r:id="rId18"/>
    <p:sldId id="286" r:id="rId19"/>
    <p:sldId id="270" r:id="rId20"/>
    <p:sldId id="319" r:id="rId21"/>
    <p:sldId id="288" r:id="rId22"/>
    <p:sldId id="289" r:id="rId23"/>
    <p:sldId id="320" r:id="rId24"/>
    <p:sldId id="282" r:id="rId25"/>
    <p:sldId id="321" r:id="rId26"/>
    <p:sldId id="290" r:id="rId27"/>
    <p:sldId id="302" r:id="rId28"/>
    <p:sldId id="322" r:id="rId29"/>
    <p:sldId id="294" r:id="rId30"/>
    <p:sldId id="280" r:id="rId31"/>
    <p:sldId id="323" r:id="rId32"/>
    <p:sldId id="296" r:id="rId33"/>
    <p:sldId id="277" r:id="rId34"/>
    <p:sldId id="316" r:id="rId35"/>
    <p:sldId id="276" r:id="rId36"/>
    <p:sldId id="325" r:id="rId37"/>
    <p:sldId id="273" r:id="rId38"/>
    <p:sldId id="324" r:id="rId39"/>
    <p:sldId id="283" r:id="rId40"/>
    <p:sldId id="315" r:id="rId41"/>
    <p:sldId id="309" r:id="rId42"/>
    <p:sldId id="299" r:id="rId43"/>
    <p:sldId id="318" r:id="rId44"/>
    <p:sldId id="271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FF"/>
    <a:srgbClr val="14C462"/>
    <a:srgbClr val="000000"/>
    <a:srgbClr val="2881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82" autoAdjust="0"/>
    <p:restoredTop sz="94377" autoAdjust="0"/>
  </p:normalViewPr>
  <p:slideViewPr>
    <p:cSldViewPr snapToGrid="0">
      <p:cViewPr varScale="1">
        <p:scale>
          <a:sx n="89" d="100"/>
          <a:sy n="89" d="100"/>
        </p:scale>
        <p:origin x="96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>
                <a:latin typeface="+mn-lt"/>
              </a:rPr>
              <a:t>Sales fy2019</a:t>
            </a:r>
          </a:p>
        </c:rich>
      </c:tx>
      <c:layout>
        <c:manualLayout>
          <c:xMode val="edge"/>
          <c:yMode val="edge"/>
          <c:x val="0.16768035269692219"/>
          <c:y val="7.7922077922077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"/>
          <c:y val="0.16246753246753246"/>
          <c:w val="0.67923405208177445"/>
          <c:h val="0.7812554112554112"/>
        </c:manualLayout>
      </c:layout>
      <c:barChart>
        <c:barDir val="col"/>
        <c:grouping val="stacked"/>
        <c:varyColors val="0"/>
        <c:ser>
          <c:idx val="0"/>
          <c:order val="0"/>
          <c:tx>
            <c:v>Lower Forecast Sales</c:v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1600" b="0">
                        <a:solidFill>
                          <a:sysClr val="windowText" lastClr="000000"/>
                        </a:solidFill>
                      </a:rPr>
                      <a:t>711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DA36-4002-83FF-DB641082F4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'!$M$60</c:f>
              <c:numCache>
                <c:formatCode>0</c:formatCode>
                <c:ptCount val="1"/>
                <c:pt idx="0">
                  <c:v>1556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A36-4002-83FF-DB641082F41F}"/>
            </c:ext>
          </c:extLst>
        </c:ser>
        <c:ser>
          <c:idx val="1"/>
          <c:order val="1"/>
          <c:tx>
            <c:v>Forecast Sales</c:v>
          </c:tx>
          <c:spPr>
            <a:solidFill>
              <a:srgbClr val="CCCCFF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2400" b="1" dirty="0">
                        <a:solidFill>
                          <a:schemeClr val="tx1"/>
                        </a:solidFill>
                      </a:rPr>
                      <a:t>878</a:t>
                    </a:r>
                    <a:endParaRPr lang="en-US" sz="1600" b="1" dirty="0">
                      <a:solidFill>
                        <a:schemeClr val="tx1"/>
                      </a:solidFill>
                    </a:endParaRP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DA36-4002-83FF-DB641082F4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'!$N$60</c:f>
              <c:numCache>
                <c:formatCode>General</c:formatCode>
                <c:ptCount val="1"/>
                <c:pt idx="0">
                  <c:v>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A36-4002-83FF-DB641082F41F}"/>
            </c:ext>
          </c:extLst>
        </c:ser>
        <c:ser>
          <c:idx val="2"/>
          <c:order val="2"/>
          <c:tx>
            <c:v>Upper Forecast Sales</c:v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1600" b="0">
                        <a:solidFill>
                          <a:schemeClr val="tx1"/>
                        </a:solidFill>
                      </a:rPr>
                      <a:t>1045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DA36-4002-83FF-DB641082F4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'!$O$60</c:f>
              <c:numCache>
                <c:formatCode>General</c:formatCode>
                <c:ptCount val="1"/>
                <c:pt idx="0">
                  <c:v>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A36-4002-83FF-DB641082F41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575713456"/>
        <c:axId val="575720672"/>
      </c:barChart>
      <c:catAx>
        <c:axId val="57571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720672"/>
        <c:crosses val="autoZero"/>
        <c:auto val="1"/>
        <c:lblAlgn val="ctr"/>
        <c:lblOffset val="100"/>
        <c:noMultiLvlLbl val="0"/>
      </c:catAx>
      <c:valAx>
        <c:axId val="575720672"/>
        <c:scaling>
          <c:orientation val="minMax"/>
        </c:scaling>
        <c:delete val="1"/>
        <c:axPos val="l"/>
        <c:numFmt formatCode="0" sourceLinked="1"/>
        <c:majorTickMark val="none"/>
        <c:minorTickMark val="none"/>
        <c:tickLblPos val="nextTo"/>
        <c:crossAx val="575713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52941167983679338"/>
          <c:y val="0.17376452943382079"/>
          <c:w val="0.44251798779124207"/>
          <c:h val="0.6015801047171238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Excel Forcasted BEV UK Registrations</a:t>
            </a:r>
            <a:r>
              <a:rPr lang="en-GB" baseline="0"/>
              <a:t> based on 2019 UK GDP Growth</a:t>
            </a:r>
            <a:endParaRPr lang="en-GB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1"/>
          <c:tx>
            <c:strRef>
              <c:f>'GDP Average'!$G$2</c:f>
              <c:strCache>
                <c:ptCount val="1"/>
                <c:pt idx="0">
                  <c:v>Tesla model X P100D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Average'!$B$3:$B$17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2020/2</c:v>
                </c:pt>
              </c:strCache>
            </c:strRef>
          </c:cat>
          <c:val>
            <c:numRef>
              <c:f>'GDP Average'!$G$3:$G$17</c:f>
              <c:numCache>
                <c:formatCode>General</c:formatCode>
                <c:ptCount val="15"/>
                <c:pt idx="0">
                  <c:v>8</c:v>
                </c:pt>
                <c:pt idx="1">
                  <c:v>120</c:v>
                </c:pt>
                <c:pt idx="2">
                  <c:v>161</c:v>
                </c:pt>
                <c:pt idx="3">
                  <c:v>205</c:v>
                </c:pt>
                <c:pt idx="4">
                  <c:v>246</c:v>
                </c:pt>
                <c:pt idx="5">
                  <c:v>274</c:v>
                </c:pt>
                <c:pt idx="6">
                  <c:v>301</c:v>
                </c:pt>
                <c:pt idx="7">
                  <c:v>380.22892405029557</c:v>
                </c:pt>
                <c:pt idx="8">
                  <c:v>421.09356804954922</c:v>
                </c:pt>
                <c:pt idx="9">
                  <c:v>461.95821204880122</c:v>
                </c:pt>
                <c:pt idx="10">
                  <c:v>502.82285604805452</c:v>
                </c:pt>
                <c:pt idx="11">
                  <c:v>543.68750004730657</c:v>
                </c:pt>
                <c:pt idx="12">
                  <c:v>584.55214404655817</c:v>
                </c:pt>
                <c:pt idx="13">
                  <c:v>625.41678804580988</c:v>
                </c:pt>
                <c:pt idx="14">
                  <c:v>666.28143204506353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BF-4DFD-B047-5DF12BD57826}"/>
            </c:ext>
          </c:extLst>
        </c:ser>
        <c:ser>
          <c:idx val="1"/>
          <c:order val="2"/>
          <c:tx>
            <c:strRef>
              <c:f>'GDP Average'!$D$2</c:f>
              <c:strCache>
                <c:ptCount val="1"/>
                <c:pt idx="0">
                  <c:v>Tesla Model X 75D</c:v>
                </c:pt>
              </c:strCache>
            </c:strRef>
          </c:tx>
          <c:spPr>
            <a:solidFill>
              <a:srgbClr val="CCCCFF"/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Average'!$B$3:$B$17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2020/2</c:v>
                </c:pt>
              </c:strCache>
            </c:strRef>
          </c:cat>
          <c:val>
            <c:numRef>
              <c:f>'GDP Average'!$D$3:$D$17</c:f>
              <c:numCache>
                <c:formatCode>General</c:formatCode>
                <c:ptCount val="15"/>
                <c:pt idx="0">
                  <c:v>2</c:v>
                </c:pt>
                <c:pt idx="1">
                  <c:v>96</c:v>
                </c:pt>
                <c:pt idx="2">
                  <c:v>184</c:v>
                </c:pt>
                <c:pt idx="3">
                  <c:v>363</c:v>
                </c:pt>
                <c:pt idx="4">
                  <c:v>534</c:v>
                </c:pt>
                <c:pt idx="5">
                  <c:v>671</c:v>
                </c:pt>
                <c:pt idx="6">
                  <c:v>785</c:v>
                </c:pt>
                <c:pt idx="7">
                  <c:v>1145.025870415848</c:v>
                </c:pt>
                <c:pt idx="8">
                  <c:v>1386.9919200767761</c:v>
                </c:pt>
                <c:pt idx="9">
                  <c:v>1650.640567508992</c:v>
                </c:pt>
                <c:pt idx="10">
                  <c:v>1935.971812713193</c:v>
                </c:pt>
                <c:pt idx="11">
                  <c:v>2242.9856556891459</c:v>
                </c:pt>
                <c:pt idx="12">
                  <c:v>2571.6820964366202</c:v>
                </c:pt>
                <c:pt idx="13">
                  <c:v>2922.0611349563119</c:v>
                </c:pt>
                <c:pt idx="14">
                  <c:v>3294.1227712475229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BF-4DFD-B047-5DF12BD57826}"/>
            </c:ext>
          </c:extLst>
        </c:ser>
        <c:ser>
          <c:idx val="3"/>
          <c:order val="3"/>
          <c:tx>
            <c:strRef>
              <c:f>'GDP Average'!$H$2</c:f>
              <c:strCache>
                <c:ptCount val="1"/>
                <c:pt idx="0">
                  <c:v>BMW i3 120 Ah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Average'!$B$3:$B$17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2020/2</c:v>
                </c:pt>
              </c:strCache>
            </c:strRef>
          </c:cat>
          <c:val>
            <c:numRef>
              <c:f>'GDP Average'!$H$3:$H$17</c:f>
              <c:numCache>
                <c:formatCode>General</c:formatCode>
                <c:ptCount val="15"/>
                <c:pt idx="0">
                  <c:v>1660</c:v>
                </c:pt>
                <c:pt idx="1">
                  <c:v>1895</c:v>
                </c:pt>
                <c:pt idx="2">
                  <c:v>2133</c:v>
                </c:pt>
                <c:pt idx="3">
                  <c:v>2309</c:v>
                </c:pt>
                <c:pt idx="4">
                  <c:v>2572</c:v>
                </c:pt>
                <c:pt idx="5">
                  <c:v>2681</c:v>
                </c:pt>
                <c:pt idx="6">
                  <c:v>2779</c:v>
                </c:pt>
                <c:pt idx="7">
                  <c:v>3045.0415114880102</c:v>
                </c:pt>
                <c:pt idx="8">
                  <c:v>3217.8975317496602</c:v>
                </c:pt>
                <c:pt idx="9">
                  <c:v>3390.753552011302</c:v>
                </c:pt>
                <c:pt idx="10">
                  <c:v>3563.6095722729519</c:v>
                </c:pt>
                <c:pt idx="11">
                  <c:v>3736.4655925345951</c:v>
                </c:pt>
                <c:pt idx="12">
                  <c:v>3909.3216127962442</c:v>
                </c:pt>
                <c:pt idx="13">
                  <c:v>4082.1776330578869</c:v>
                </c:pt>
                <c:pt idx="14">
                  <c:v>4255.0336533195295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8BF-4DFD-B047-5DF12BD578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2145067232"/>
        <c:axId val="2145061360"/>
      </c:barChart>
      <c:lineChart>
        <c:grouping val="standard"/>
        <c:varyColors val="0"/>
        <c:ser>
          <c:idx val="0"/>
          <c:order val="0"/>
          <c:tx>
            <c:strRef>
              <c:f>'GDP Average'!$C$2</c:f>
              <c:strCache>
                <c:ptCount val="1"/>
                <c:pt idx="0">
                  <c:v>GDP</c:v>
                </c:pt>
              </c:strCache>
            </c:strRef>
          </c:tx>
          <c:spPr>
            <a:ln w="34925" cap="rnd">
              <a:solidFill>
                <a:schemeClr val="tx1"/>
              </a:solidFill>
              <a:round/>
              <a:tailEnd type="arrow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'GDP Average'!$B$3:$B$17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2020/2</c:v>
                </c:pt>
              </c:strCache>
            </c:strRef>
          </c:cat>
          <c:val>
            <c:numRef>
              <c:f>'GDP Average'!$C$3:$C$17</c:f>
              <c:numCache>
                <c:formatCode>General</c:formatCode>
                <c:ptCount val="15"/>
                <c:pt idx="0">
                  <c:v>485897</c:v>
                </c:pt>
                <c:pt idx="1">
                  <c:v>487422</c:v>
                </c:pt>
                <c:pt idx="2">
                  <c:v>488624</c:v>
                </c:pt>
                <c:pt idx="3">
                  <c:v>490876</c:v>
                </c:pt>
                <c:pt idx="4">
                  <c:v>492785</c:v>
                </c:pt>
                <c:pt idx="5">
                  <c:v>493278</c:v>
                </c:pt>
                <c:pt idx="6">
                  <c:v>495251</c:v>
                </c:pt>
                <c:pt idx="7">
                  <c:v>496837.24474042852</c:v>
                </c:pt>
                <c:pt idx="8">
                  <c:v>498261.09993204009</c:v>
                </c:pt>
                <c:pt idx="9">
                  <c:v>499684.9551236516</c:v>
                </c:pt>
                <c:pt idx="10">
                  <c:v>501108.81031526322</c:v>
                </c:pt>
                <c:pt idx="11">
                  <c:v>502532.66550687479</c:v>
                </c:pt>
                <c:pt idx="12">
                  <c:v>503956.52069848642</c:v>
                </c:pt>
                <c:pt idx="13">
                  <c:v>505380.37589009781</c:v>
                </c:pt>
                <c:pt idx="14">
                  <c:v>506804.23108170961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8BF-4DFD-B047-5DF12BD578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5115920"/>
        <c:axId val="2145121936"/>
      </c:lineChart>
      <c:catAx>
        <c:axId val="21451159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Yearly Quarters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5121936"/>
        <c:crosses val="autoZero"/>
        <c:auto val="1"/>
        <c:lblAlgn val="ctr"/>
        <c:lblOffset val="100"/>
        <c:noMultiLvlLbl val="0"/>
      </c:catAx>
      <c:valAx>
        <c:axId val="2145121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GDP (£/Million)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5115920"/>
        <c:crosses val="autoZero"/>
        <c:crossBetween val="between"/>
      </c:valAx>
      <c:valAx>
        <c:axId val="2145061360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BEV UK Registrations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5067232"/>
        <c:crosses val="max"/>
        <c:crossBetween val="between"/>
      </c:valAx>
      <c:catAx>
        <c:axId val="214506723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4506136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Lower</a:t>
            </a:r>
            <a:r>
              <a:rPr lang="en-GB" baseline="0"/>
              <a:t> Excel Forcasted BEV UK Registrations based on 2019 UK GDP Growth </a:t>
            </a:r>
            <a:endParaRPr lang="en-GB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1"/>
          <c:tx>
            <c:strRef>
              <c:f>'GDP Lower Confidence'!$G$2</c:f>
              <c:strCache>
                <c:ptCount val="1"/>
                <c:pt idx="0">
                  <c:v>Tesla model X P100D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Lower Confidence'!$B$3:$B$17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2017/2</c:v>
                </c:pt>
              </c:strCache>
            </c:strRef>
          </c:cat>
          <c:val>
            <c:numRef>
              <c:f>'GDP Lower Confidence'!$G$3:$G$17</c:f>
              <c:numCache>
                <c:formatCode>General</c:formatCode>
                <c:ptCount val="15"/>
                <c:pt idx="0">
                  <c:v>8</c:v>
                </c:pt>
                <c:pt idx="1">
                  <c:v>120</c:v>
                </c:pt>
                <c:pt idx="2">
                  <c:v>161</c:v>
                </c:pt>
                <c:pt idx="3">
                  <c:v>205</c:v>
                </c:pt>
                <c:pt idx="4">
                  <c:v>246</c:v>
                </c:pt>
                <c:pt idx="5">
                  <c:v>274</c:v>
                </c:pt>
                <c:pt idx="6">
                  <c:v>301</c:v>
                </c:pt>
                <c:pt idx="7">
                  <c:v>319.10650325385001</c:v>
                </c:pt>
                <c:pt idx="8">
                  <c:v>344.69054205398959</c:v>
                </c:pt>
                <c:pt idx="9">
                  <c:v>364.11459853572541</c:v>
                </c:pt>
                <c:pt idx="10">
                  <c:v>378.68263256439059</c:v>
                </c:pt>
                <c:pt idx="11">
                  <c:v>389.36095237771411</c:v>
                </c:pt>
                <c:pt idx="12">
                  <c:v>396.78092372001441</c:v>
                </c:pt>
                <c:pt idx="13">
                  <c:v>401.35913368204638</c:v>
                </c:pt>
                <c:pt idx="14">
                  <c:v>403.38395964501609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70-4370-8E2F-4B30B50929CC}"/>
            </c:ext>
          </c:extLst>
        </c:ser>
        <c:ser>
          <c:idx val="1"/>
          <c:order val="2"/>
          <c:tx>
            <c:strRef>
              <c:f>'GDP Lower Confidence'!$D$2</c:f>
              <c:strCache>
                <c:ptCount val="1"/>
                <c:pt idx="0">
                  <c:v>Tesla Model X 75D</c:v>
                </c:pt>
              </c:strCache>
            </c:strRef>
          </c:tx>
          <c:spPr>
            <a:solidFill>
              <a:srgbClr val="CCCCFF"/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Lower Confidence'!$B$3:$B$17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2017/2</c:v>
                </c:pt>
              </c:strCache>
            </c:strRef>
          </c:cat>
          <c:val>
            <c:numRef>
              <c:f>'GDP Lower Confidence'!$D$3:$D$17</c:f>
              <c:numCache>
                <c:formatCode>General</c:formatCode>
                <c:ptCount val="15"/>
                <c:pt idx="0">
                  <c:v>2</c:v>
                </c:pt>
                <c:pt idx="1">
                  <c:v>96</c:v>
                </c:pt>
                <c:pt idx="2">
                  <c:v>184</c:v>
                </c:pt>
                <c:pt idx="3">
                  <c:v>363</c:v>
                </c:pt>
                <c:pt idx="4">
                  <c:v>534</c:v>
                </c:pt>
                <c:pt idx="5">
                  <c:v>671</c:v>
                </c:pt>
                <c:pt idx="6">
                  <c:v>785</c:v>
                </c:pt>
                <c:pt idx="7">
                  <c:v>823.58014860004198</c:v>
                </c:pt>
                <c:pt idx="8">
                  <c:v>952.22510090470303</c:v>
                </c:pt>
                <c:pt idx="9">
                  <c:v>1055.5712993103079</c:v>
                </c:pt>
                <c:pt idx="10">
                  <c:v>1136.2957832836551</c:v>
                </c:pt>
                <c:pt idx="11">
                  <c:v>1197.2167569405869</c:v>
                </c:pt>
                <c:pt idx="12">
                  <c:v>1240.4203165688079</c:v>
                </c:pt>
                <c:pt idx="13">
                  <c:v>1267.434036038117</c:v>
                </c:pt>
                <c:pt idx="14">
                  <c:v>1279.468317415332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B70-4370-8E2F-4B30B50929CC}"/>
            </c:ext>
          </c:extLst>
        </c:ser>
        <c:ser>
          <c:idx val="3"/>
          <c:order val="3"/>
          <c:tx>
            <c:strRef>
              <c:f>'GDP Lower Confidence'!$H$2</c:f>
              <c:strCache>
                <c:ptCount val="1"/>
                <c:pt idx="0">
                  <c:v>BMW i3 120 Ah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Lower Confidence'!$B$3:$B$17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2017/2</c:v>
                </c:pt>
              </c:strCache>
            </c:strRef>
          </c:cat>
          <c:val>
            <c:numRef>
              <c:f>'GDP Lower Confidence'!$H$3:$H$17</c:f>
              <c:numCache>
                <c:formatCode>General</c:formatCode>
                <c:ptCount val="15"/>
                <c:pt idx="0">
                  <c:v>1660</c:v>
                </c:pt>
                <c:pt idx="1">
                  <c:v>1895</c:v>
                </c:pt>
                <c:pt idx="2">
                  <c:v>2133</c:v>
                </c:pt>
                <c:pt idx="3">
                  <c:v>2309</c:v>
                </c:pt>
                <c:pt idx="4">
                  <c:v>2572</c:v>
                </c:pt>
                <c:pt idx="5">
                  <c:v>2681</c:v>
                </c:pt>
                <c:pt idx="6">
                  <c:v>2779</c:v>
                </c:pt>
                <c:pt idx="7">
                  <c:v>2786.49580122011</c:v>
                </c:pt>
                <c:pt idx="8">
                  <c:v>2894.7153939147829</c:v>
                </c:pt>
                <c:pt idx="9">
                  <c:v>2976.8784760361309</c:v>
                </c:pt>
                <c:pt idx="10">
                  <c:v>3038.5007523803802</c:v>
                </c:pt>
                <c:pt idx="11">
                  <c:v>3083.669673123848</c:v>
                </c:pt>
                <c:pt idx="12">
                  <c:v>3115.05589336619</c:v>
                </c:pt>
                <c:pt idx="13">
                  <c:v>3134.421561986077</c:v>
                </c:pt>
                <c:pt idx="14">
                  <c:v>3142.9865052580062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B70-4370-8E2F-4B30B50929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2144990176"/>
        <c:axId val="2074754928"/>
      </c:barChart>
      <c:lineChart>
        <c:grouping val="standard"/>
        <c:varyColors val="0"/>
        <c:ser>
          <c:idx val="4"/>
          <c:order val="4"/>
          <c:tx>
            <c:v>GDP</c:v>
          </c:tx>
          <c:spPr>
            <a:ln w="34925" cap="rnd">
              <a:solidFill>
                <a:schemeClr val="tx1"/>
              </a:solidFill>
              <a:round/>
              <a:tailEnd type="arrow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'GDP Lower Confidence'!$B$3:$B$17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2017/2</c:v>
                </c:pt>
              </c:strCache>
            </c:strRef>
          </c:cat>
          <c:val>
            <c:numRef>
              <c:f>'GDP Lower Confidence'!$C$3:$C$17</c:f>
              <c:numCache>
                <c:formatCode>General</c:formatCode>
                <c:ptCount val="15"/>
                <c:pt idx="0">
                  <c:v>485897</c:v>
                </c:pt>
                <c:pt idx="1">
                  <c:v>487422</c:v>
                </c:pt>
                <c:pt idx="2">
                  <c:v>488624</c:v>
                </c:pt>
                <c:pt idx="3">
                  <c:v>490876</c:v>
                </c:pt>
                <c:pt idx="4">
                  <c:v>492785</c:v>
                </c:pt>
                <c:pt idx="5">
                  <c:v>493278</c:v>
                </c:pt>
                <c:pt idx="6">
                  <c:v>495251</c:v>
                </c:pt>
                <c:pt idx="7">
                  <c:v>494707.54366738151</c:v>
                </c:pt>
                <c:pt idx="8">
                  <c:v>495598.97359073139</c:v>
                </c:pt>
                <c:pt idx="9">
                  <c:v>496275.76998382318</c:v>
                </c:pt>
                <c:pt idx="10">
                  <c:v>496783.36698830622</c:v>
                </c:pt>
                <c:pt idx="11">
                  <c:v>497155.43388075661</c:v>
                </c:pt>
                <c:pt idx="12">
                  <c:v>497413.96946759638</c:v>
                </c:pt>
                <c:pt idx="13">
                  <c:v>497573.48897846852</c:v>
                </c:pt>
                <c:pt idx="14">
                  <c:v>497644.04040574969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B70-4370-8E2F-4B30B50929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5026688"/>
        <c:axId val="2074824416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'GDP Lower Confidence'!$C$3:$C$17</c15:sqref>
                        </c15:formulaRef>
                      </c:ext>
                    </c:extLst>
                    <c:strCache>
                      <c:ptCount val="15"/>
                      <c:pt idx="0">
                        <c:v>485897</c:v>
                      </c:pt>
                      <c:pt idx="1">
                        <c:v>487422</c:v>
                      </c:pt>
                      <c:pt idx="2">
                        <c:v>488624</c:v>
                      </c:pt>
                      <c:pt idx="3">
                        <c:v>490876</c:v>
                      </c:pt>
                      <c:pt idx="4">
                        <c:v>492785</c:v>
                      </c:pt>
                      <c:pt idx="5">
                        <c:v>493278</c:v>
                      </c:pt>
                      <c:pt idx="6">
                        <c:v>495251</c:v>
                      </c:pt>
                      <c:pt idx="7">
                        <c:v>494707.5437</c:v>
                      </c:pt>
                      <c:pt idx="8">
                        <c:v>495598.9736</c:v>
                      </c:pt>
                      <c:pt idx="9">
                        <c:v>496275.77</c:v>
                      </c:pt>
                      <c:pt idx="10">
                        <c:v>496783.367</c:v>
                      </c:pt>
                      <c:pt idx="11">
                        <c:v>497155.4339</c:v>
                      </c:pt>
                      <c:pt idx="12">
                        <c:v>497413.9695</c:v>
                      </c:pt>
                      <c:pt idx="13">
                        <c:v>497573.489</c:v>
                      </c:pt>
                      <c:pt idx="14">
                        <c:v>497644.0404</c:v>
                      </c:pt>
                    </c:strCache>
                  </c:strRef>
                </c:tx>
                <c:spPr>
                  <a:ln w="34925" cap="rnd">
                    <a:solidFill>
                      <a:schemeClr val="tx1"/>
                    </a:solidFill>
                    <a:round/>
                    <a:tailEnd type="arrow"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none"/>
                </c:marker>
                <c:cat>
                  <c:strRef>
                    <c:extLst>
                      <c:ext uri="{02D57815-91ED-43cb-92C2-25804820EDAC}">
                        <c15:formulaRef>
                          <c15:sqref>'GDP Lower Confidence'!$B$3:$B$17</c15:sqref>
                        </c15:formulaRef>
                      </c:ext>
                    </c:extLst>
                    <c:strCache>
                      <c:ptCount val="15"/>
                      <c:pt idx="0">
                        <c:v>2016/4</c:v>
                      </c:pt>
                      <c:pt idx="1">
                        <c:v>2017/1</c:v>
                      </c:pt>
                      <c:pt idx="2">
                        <c:v>2017/2</c:v>
                      </c:pt>
                      <c:pt idx="3">
                        <c:v>2017/3</c:v>
                      </c:pt>
                      <c:pt idx="4">
                        <c:v>2017/4</c:v>
                      </c:pt>
                      <c:pt idx="5">
                        <c:v>2018/1</c:v>
                      </c:pt>
                      <c:pt idx="6">
                        <c:v>2018/2</c:v>
                      </c:pt>
                      <c:pt idx="7">
                        <c:v>2018/3</c:v>
                      </c:pt>
                      <c:pt idx="8">
                        <c:v>2018/4</c:v>
                      </c:pt>
                      <c:pt idx="9">
                        <c:v>2019/1</c:v>
                      </c:pt>
                      <c:pt idx="10">
                        <c:v>2019/2</c:v>
                      </c:pt>
                      <c:pt idx="11">
                        <c:v>2019/3</c:v>
                      </c:pt>
                      <c:pt idx="12">
                        <c:v>2019/4</c:v>
                      </c:pt>
                      <c:pt idx="13">
                        <c:v>2020/1</c:v>
                      </c:pt>
                      <c:pt idx="14">
                        <c:v>2017/2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('GDP Lower Confidence'!$C$3:$C$13,'GDP Lower Confidence'!$C$3:$C$18)</c15:sqref>
                        </c15:formulaRef>
                      </c:ext>
                    </c:extLst>
                    <c:numCache>
                      <c:formatCode>General</c:formatCode>
                      <c:ptCount val="27"/>
                      <c:pt idx="0">
                        <c:v>485897</c:v>
                      </c:pt>
                      <c:pt idx="1">
                        <c:v>487422</c:v>
                      </c:pt>
                      <c:pt idx="2">
                        <c:v>488624</c:v>
                      </c:pt>
                      <c:pt idx="3">
                        <c:v>490876</c:v>
                      </c:pt>
                      <c:pt idx="4">
                        <c:v>492785</c:v>
                      </c:pt>
                      <c:pt idx="5">
                        <c:v>493278</c:v>
                      </c:pt>
                      <c:pt idx="6">
                        <c:v>495251</c:v>
                      </c:pt>
                      <c:pt idx="7">
                        <c:v>494707.54366738151</c:v>
                      </c:pt>
                      <c:pt idx="8">
                        <c:v>495598.97359073139</c:v>
                      </c:pt>
                      <c:pt idx="9">
                        <c:v>496275.76998382318</c:v>
                      </c:pt>
                      <c:pt idx="10">
                        <c:v>496783.36698830622</c:v>
                      </c:pt>
                      <c:pt idx="11">
                        <c:v>485897</c:v>
                      </c:pt>
                      <c:pt idx="12">
                        <c:v>487422</c:v>
                      </c:pt>
                      <c:pt idx="13">
                        <c:v>488624</c:v>
                      </c:pt>
                      <c:pt idx="14">
                        <c:v>490876</c:v>
                      </c:pt>
                      <c:pt idx="15">
                        <c:v>492785</c:v>
                      </c:pt>
                      <c:pt idx="16">
                        <c:v>493278</c:v>
                      </c:pt>
                      <c:pt idx="17">
                        <c:v>495251</c:v>
                      </c:pt>
                      <c:pt idx="18">
                        <c:v>494707.54366738151</c:v>
                      </c:pt>
                      <c:pt idx="19">
                        <c:v>495598.97359073139</c:v>
                      </c:pt>
                      <c:pt idx="20">
                        <c:v>496275.76998382318</c:v>
                      </c:pt>
                      <c:pt idx="21">
                        <c:v>496783.36698830622</c:v>
                      </c:pt>
                      <c:pt idx="22">
                        <c:v>497155.43388075661</c:v>
                      </c:pt>
                      <c:pt idx="23">
                        <c:v>497413.96946759638</c:v>
                      </c:pt>
                      <c:pt idx="24">
                        <c:v>497573.48897846852</c:v>
                      </c:pt>
                      <c:pt idx="25">
                        <c:v>497644.04040574969</c:v>
                      </c:pt>
                      <c:pt idx="26">
                        <c:v>497616.7980841297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4-5B70-4370-8E2F-4B30B50929CC}"/>
                  </c:ext>
                </c:extLst>
              </c15:ser>
            </c15:filteredLineSeries>
          </c:ext>
        </c:extLst>
      </c:lineChart>
      <c:catAx>
        <c:axId val="21450266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Yearly  Quarters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4824416"/>
        <c:crosses val="autoZero"/>
        <c:auto val="1"/>
        <c:lblAlgn val="ctr"/>
        <c:lblOffset val="100"/>
        <c:noMultiLvlLbl val="0"/>
      </c:catAx>
      <c:valAx>
        <c:axId val="2074824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GDP </a:t>
                </a:r>
                <a:r>
                  <a:rPr lang="en-GB" dirty="0" smtClean="0"/>
                  <a:t>£/</a:t>
                </a:r>
                <a:r>
                  <a:rPr lang="en-GB" dirty="0"/>
                  <a:t>Million)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5026688"/>
        <c:crosses val="autoZero"/>
        <c:crossBetween val="between"/>
      </c:valAx>
      <c:valAx>
        <c:axId val="2074754928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BEV UK Registrations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4990176"/>
        <c:crosses val="max"/>
        <c:crossBetween val="between"/>
      </c:valAx>
      <c:catAx>
        <c:axId val="214499017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07475492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600" b="1" i="0" baseline="0">
                <a:effectLst/>
              </a:rPr>
              <a:t>Forecasted BEV UK Registrations based on 2019 UK GDP Growth</a:t>
            </a:r>
            <a:endParaRPr lang="en-GB" sz="1600"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'GDP - Fully Predicted'!$I$2</c:f>
              <c:strCache>
                <c:ptCount val="1"/>
                <c:pt idx="0">
                  <c:v>Tesla Model X P100D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- Fully Predicted'!$C$3:$C$16</c:f>
              <c:strCache>
                <c:ptCount val="14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</c:strCache>
            </c:strRef>
          </c:cat>
          <c:val>
            <c:numRef>
              <c:f>'GDP - Fully Predicted'!$I$3:$I$16</c:f>
              <c:numCache>
                <c:formatCode>General</c:formatCode>
                <c:ptCount val="14"/>
                <c:pt idx="0">
                  <c:v>8</c:v>
                </c:pt>
                <c:pt idx="1">
                  <c:v>120</c:v>
                </c:pt>
                <c:pt idx="2">
                  <c:v>161</c:v>
                </c:pt>
                <c:pt idx="3">
                  <c:v>205</c:v>
                </c:pt>
                <c:pt idx="4">
                  <c:v>246</c:v>
                </c:pt>
                <c:pt idx="5">
                  <c:v>274</c:v>
                </c:pt>
                <c:pt idx="6" formatCode="0">
                  <c:v>315.38167695345328</c:v>
                </c:pt>
                <c:pt idx="7" formatCode="0">
                  <c:v>377.56203225734862</c:v>
                </c:pt>
                <c:pt idx="8" formatCode="0">
                  <c:v>415.47148021909379</c:v>
                </c:pt>
                <c:pt idx="9" formatCode="0">
                  <c:v>453.80805229003442</c:v>
                </c:pt>
                <c:pt idx="10" formatCode="0">
                  <c:v>492.57491303766068</c:v>
                </c:pt>
                <c:pt idx="11" formatCode="0">
                  <c:v>531.77524783927254</c:v>
                </c:pt>
                <c:pt idx="12" formatCode="0">
                  <c:v>571.4122630124175</c:v>
                </c:pt>
                <c:pt idx="13" formatCode="0">
                  <c:v>611.48918594613895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C5-4A5E-B87F-634620D552D5}"/>
            </c:ext>
          </c:extLst>
        </c:ser>
        <c:ser>
          <c:idx val="0"/>
          <c:order val="1"/>
          <c:tx>
            <c:strRef>
              <c:f>'GDP - Fully Predicted'!$F$2</c:f>
              <c:strCache>
                <c:ptCount val="1"/>
                <c:pt idx="0">
                  <c:v>Tesla Model X 75D</c:v>
                </c:pt>
              </c:strCache>
            </c:strRef>
          </c:tx>
          <c:spPr>
            <a:solidFill>
              <a:srgbClr val="CCCCFF"/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- Fully Predicted'!$C$3:$C$16</c:f>
              <c:strCache>
                <c:ptCount val="14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</c:strCache>
            </c:strRef>
          </c:cat>
          <c:val>
            <c:numRef>
              <c:f>'GDP - Fully Predicted'!$F$3:$F$16</c:f>
              <c:numCache>
                <c:formatCode>General</c:formatCode>
                <c:ptCount val="14"/>
                <c:pt idx="0">
                  <c:v>2</c:v>
                </c:pt>
                <c:pt idx="1">
                  <c:v>96</c:v>
                </c:pt>
                <c:pt idx="2">
                  <c:v>184</c:v>
                </c:pt>
                <c:pt idx="3">
                  <c:v>363</c:v>
                </c:pt>
                <c:pt idx="4">
                  <c:v>534</c:v>
                </c:pt>
                <c:pt idx="5">
                  <c:v>671</c:v>
                </c:pt>
                <c:pt idx="6" formatCode="0">
                  <c:v>901.01300341612705</c:v>
                </c:pt>
                <c:pt idx="7" formatCode="0">
                  <c:v>1293.7503801714629</c:v>
                </c:pt>
                <c:pt idx="8" formatCode="0">
                  <c:v>1562.26606778428</c:v>
                </c:pt>
                <c:pt idx="9" formatCode="0">
                  <c:v>1855.540147535037</c:v>
                </c:pt>
                <c:pt idx="10" formatCode="0">
                  <c:v>2173.790827245452</c:v>
                </c:pt>
                <c:pt idx="11" formatCode="0">
                  <c:v>2517.2378342528832</c:v>
                </c:pt>
                <c:pt idx="12" formatCode="0">
                  <c:v>2886.102425164308</c:v>
                </c:pt>
                <c:pt idx="13" formatCode="0">
                  <c:v>3280.6073956750338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FC5-4A5E-B87F-634620D552D5}"/>
            </c:ext>
          </c:extLst>
        </c:ser>
        <c:ser>
          <c:idx val="2"/>
          <c:order val="2"/>
          <c:tx>
            <c:strRef>
              <c:f>'GDP - Fully Predicted'!$J$2</c:f>
              <c:strCache>
                <c:ptCount val="1"/>
                <c:pt idx="0">
                  <c:v>BMW i3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- Fully Predicted'!$C$3:$C$16</c:f>
              <c:strCache>
                <c:ptCount val="14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</c:strCache>
            </c:strRef>
          </c:cat>
          <c:val>
            <c:numRef>
              <c:f>'GDP - Fully Predicted'!$J$3:$J$16</c:f>
              <c:numCache>
                <c:formatCode>General</c:formatCode>
                <c:ptCount val="14"/>
                <c:pt idx="0">
                  <c:v>1660</c:v>
                </c:pt>
                <c:pt idx="1">
                  <c:v>1895</c:v>
                </c:pt>
                <c:pt idx="2">
                  <c:v>2133</c:v>
                </c:pt>
                <c:pt idx="3">
                  <c:v>2309</c:v>
                </c:pt>
                <c:pt idx="4">
                  <c:v>2572</c:v>
                </c:pt>
                <c:pt idx="5">
                  <c:v>2681</c:v>
                </c:pt>
                <c:pt idx="6" formatCode="0">
                  <c:v>2853.2500255407072</c:v>
                </c:pt>
                <c:pt idx="7" formatCode="0">
                  <c:v>3080.637796760886</c:v>
                </c:pt>
                <c:pt idx="8" formatCode="0">
                  <c:v>3200.6408716697438</c:v>
                </c:pt>
                <c:pt idx="9" formatCode="0">
                  <c:v>3308.072121610981</c:v>
                </c:pt>
                <c:pt idx="10" formatCode="0">
                  <c:v>3402.816123718047</c:v>
                </c:pt>
                <c:pt idx="11" formatCode="0">
                  <c:v>3484.7566419126201</c:v>
                </c:pt>
                <c:pt idx="12" formatCode="0">
                  <c:v>3553.7766216575401</c:v>
                </c:pt>
                <c:pt idx="13" formatCode="0">
                  <c:v>3609.7581846798998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FC5-4A5E-B87F-634620D552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-2126916496"/>
        <c:axId val="2074098864"/>
      </c:barChart>
      <c:lineChart>
        <c:grouping val="standard"/>
        <c:varyColors val="0"/>
        <c:ser>
          <c:idx val="3"/>
          <c:order val="3"/>
          <c:tx>
            <c:strRef>
              <c:f>'GDP - Fully Predicted'!$E$2</c:f>
              <c:strCache>
                <c:ptCount val="1"/>
                <c:pt idx="0">
                  <c:v>GDP</c:v>
                </c:pt>
              </c:strCache>
            </c:strRef>
          </c:tx>
          <c:spPr>
            <a:ln w="34925" cap="rnd">
              <a:solidFill>
                <a:schemeClr val="tx1"/>
              </a:solidFill>
              <a:round/>
              <a:tailEnd type="arrow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'GDP - Fully Predicted'!$C$3:$C$16</c:f>
              <c:strCache>
                <c:ptCount val="14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</c:strCache>
            </c:strRef>
          </c:cat>
          <c:val>
            <c:numRef>
              <c:f>'GDP - Fully Predicted'!$E$3:$E$16</c:f>
              <c:numCache>
                <c:formatCode>#\ ###\ ##0</c:formatCode>
                <c:ptCount val="14"/>
                <c:pt idx="0">
                  <c:v>485897</c:v>
                </c:pt>
                <c:pt idx="1">
                  <c:v>487422</c:v>
                </c:pt>
                <c:pt idx="2">
                  <c:v>488624</c:v>
                </c:pt>
                <c:pt idx="3">
                  <c:v>490876</c:v>
                </c:pt>
                <c:pt idx="4">
                  <c:v>492785</c:v>
                </c:pt>
                <c:pt idx="5">
                  <c:v>493278</c:v>
                </c:pt>
                <c:pt idx="6" formatCode="0">
                  <c:v>495251.11200000002</c:v>
                </c:pt>
                <c:pt idx="7" formatCode="0">
                  <c:v>497727.36755999993</c:v>
                </c:pt>
                <c:pt idx="8" formatCode="0">
                  <c:v>499220.54966268002</c:v>
                </c:pt>
                <c:pt idx="9" formatCode="0">
                  <c:v>500718.21131166798</c:v>
                </c:pt>
                <c:pt idx="10" formatCode="0">
                  <c:v>502220.36594560283</c:v>
                </c:pt>
                <c:pt idx="11" formatCode="0">
                  <c:v>503727.02704343962</c:v>
                </c:pt>
                <c:pt idx="12" formatCode="0">
                  <c:v>505238.20812456991</c:v>
                </c:pt>
                <c:pt idx="13" formatCode="0">
                  <c:v>506753.92274894362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C5-4A5E-B87F-634620D552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26652064"/>
        <c:axId val="-2126662896"/>
      </c:lineChart>
      <c:catAx>
        <c:axId val="-21266520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Yearly</a:t>
                </a:r>
                <a:r>
                  <a:rPr lang="en-GB" baseline="0"/>
                  <a:t> Quarters</a:t>
                </a:r>
                <a:endParaRPr lang="en-GB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6662896"/>
        <c:crosses val="autoZero"/>
        <c:auto val="1"/>
        <c:lblAlgn val="ctr"/>
        <c:lblOffset val="100"/>
        <c:noMultiLvlLbl val="0"/>
      </c:catAx>
      <c:valAx>
        <c:axId val="-2126662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GDP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\ ###\ 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6652064"/>
        <c:crosses val="autoZero"/>
        <c:crossBetween val="between"/>
      </c:valAx>
      <c:valAx>
        <c:axId val="2074098864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BEV</a:t>
                </a:r>
                <a:r>
                  <a:rPr lang="en-GB" baseline="0"/>
                  <a:t> UK Registrations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6916496"/>
        <c:crosses val="max"/>
        <c:crossBetween val="between"/>
      </c:valAx>
      <c:catAx>
        <c:axId val="-21269164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07409886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2400" dirty="0">
                <a:latin typeface="+mn-lt"/>
              </a:rPr>
              <a:t>Sales fy2019</a:t>
            </a:r>
          </a:p>
        </c:rich>
      </c:tx>
      <c:layout>
        <c:manualLayout>
          <c:xMode val="edge"/>
          <c:yMode val="edge"/>
          <c:x val="0.16768035269692219"/>
          <c:y val="7.7922077922077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"/>
          <c:y val="0.16246753246753246"/>
          <c:w val="0.67923405208177445"/>
          <c:h val="0.7812554112554112"/>
        </c:manualLayout>
      </c:layout>
      <c:barChart>
        <c:barDir val="col"/>
        <c:grouping val="stacked"/>
        <c:varyColors val="0"/>
        <c:ser>
          <c:idx val="0"/>
          <c:order val="0"/>
          <c:tx>
            <c:v>Lower Forecast Sales</c:v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3600" b="0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3600" b="0">
                        <a:solidFill>
                          <a:sysClr val="windowText" lastClr="000000"/>
                        </a:solidFill>
                      </a:rPr>
                      <a:t>711</a:t>
                    </a:r>
                    <a:endParaRPr lang="en-US" sz="360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0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F9E5-42F2-9919-D15720690C9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'!$M$60</c:f>
              <c:numCache>
                <c:formatCode>0</c:formatCode>
                <c:ptCount val="1"/>
                <c:pt idx="0">
                  <c:v>1556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E5-42F2-9919-D15720690C9A}"/>
            </c:ext>
          </c:extLst>
        </c:ser>
        <c:ser>
          <c:idx val="1"/>
          <c:order val="1"/>
          <c:tx>
            <c:v>Forecast Sales</c:v>
          </c:tx>
          <c:spPr>
            <a:solidFill>
              <a:srgbClr val="CCCCFF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4400" b="0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4400" b="1" dirty="0">
                        <a:solidFill>
                          <a:schemeClr val="tx1"/>
                        </a:solidFill>
                      </a:rPr>
                      <a:t>878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4400" b="0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F9E5-42F2-9919-D15720690C9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'!$N$60</c:f>
              <c:numCache>
                <c:formatCode>General</c:formatCode>
                <c:ptCount val="1"/>
                <c:pt idx="0">
                  <c:v>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9E5-42F2-9919-D15720690C9A}"/>
            </c:ext>
          </c:extLst>
        </c:ser>
        <c:ser>
          <c:idx val="2"/>
          <c:order val="2"/>
          <c:tx>
            <c:v>Upper Forecast Sales</c:v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3600" b="0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3600" b="0" dirty="0">
                        <a:solidFill>
                          <a:schemeClr val="tx1"/>
                        </a:solidFill>
                      </a:rPr>
                      <a:t>1045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0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F9E5-42F2-9919-D15720690C9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'!$O$60</c:f>
              <c:numCache>
                <c:formatCode>General</c:formatCode>
                <c:ptCount val="1"/>
                <c:pt idx="0">
                  <c:v>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9E5-42F2-9919-D15720690C9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575713456"/>
        <c:axId val="575720672"/>
      </c:barChart>
      <c:catAx>
        <c:axId val="57571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720672"/>
        <c:crosses val="autoZero"/>
        <c:auto val="1"/>
        <c:lblAlgn val="ctr"/>
        <c:lblOffset val="100"/>
        <c:noMultiLvlLbl val="0"/>
      </c:catAx>
      <c:valAx>
        <c:axId val="575720672"/>
        <c:scaling>
          <c:orientation val="minMax"/>
        </c:scaling>
        <c:delete val="1"/>
        <c:axPos val="l"/>
        <c:numFmt formatCode="0" sourceLinked="1"/>
        <c:majorTickMark val="none"/>
        <c:minorTickMark val="none"/>
        <c:tickLblPos val="nextTo"/>
        <c:crossAx val="575713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47444189664916697"/>
          <c:y val="0.17376452943382079"/>
          <c:w val="0.49748781143818221"/>
          <c:h val="0.6015801047171238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>
                <a:latin typeface="+mn-lt"/>
              </a:rPr>
              <a:t>Sales fy2019</a:t>
            </a:r>
          </a:p>
        </c:rich>
      </c:tx>
      <c:layout>
        <c:manualLayout>
          <c:xMode val="edge"/>
          <c:yMode val="edge"/>
          <c:x val="0.16768035269692219"/>
          <c:y val="7.7922077922077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"/>
          <c:y val="0.16246753246753246"/>
          <c:w val="0.67923405208177445"/>
          <c:h val="0.7812554112554112"/>
        </c:manualLayout>
      </c:layout>
      <c:barChart>
        <c:barDir val="col"/>
        <c:grouping val="stacked"/>
        <c:varyColors val="0"/>
        <c:ser>
          <c:idx val="0"/>
          <c:order val="0"/>
          <c:tx>
            <c:v>Lower Forecast Sales</c:v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1600" b="0">
                        <a:solidFill>
                          <a:sysClr val="windowText" lastClr="000000"/>
                        </a:solidFill>
                      </a:rPr>
                      <a:t>711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7024-4DC6-A402-DA8F89D69B4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'!$M$60</c:f>
              <c:numCache>
                <c:formatCode>0</c:formatCode>
                <c:ptCount val="1"/>
                <c:pt idx="0">
                  <c:v>1556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24-4DC6-A402-DA8F89D69B43}"/>
            </c:ext>
          </c:extLst>
        </c:ser>
        <c:ser>
          <c:idx val="1"/>
          <c:order val="1"/>
          <c:tx>
            <c:v>Forecast Sales</c:v>
          </c:tx>
          <c:spPr>
            <a:solidFill>
              <a:srgbClr val="CCCCFF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2000" b="1">
                        <a:solidFill>
                          <a:schemeClr val="tx1"/>
                        </a:solidFill>
                      </a:rPr>
                      <a:t>878</a:t>
                    </a:r>
                    <a:endParaRPr lang="en-US" sz="1600" b="1">
                      <a:solidFill>
                        <a:schemeClr val="tx1"/>
                      </a:solidFill>
                    </a:endParaRP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7024-4DC6-A402-DA8F89D69B4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'!$N$60</c:f>
              <c:numCache>
                <c:formatCode>General</c:formatCode>
                <c:ptCount val="1"/>
                <c:pt idx="0">
                  <c:v>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024-4DC6-A402-DA8F89D69B43}"/>
            </c:ext>
          </c:extLst>
        </c:ser>
        <c:ser>
          <c:idx val="2"/>
          <c:order val="2"/>
          <c:tx>
            <c:v>Upper Forecast Sales</c:v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1600" b="0">
                        <a:solidFill>
                          <a:schemeClr val="tx1"/>
                        </a:solidFill>
                      </a:rPr>
                      <a:t>1045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7024-4DC6-A402-DA8F89D69B4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'!$O$60</c:f>
              <c:numCache>
                <c:formatCode>General</c:formatCode>
                <c:ptCount val="1"/>
                <c:pt idx="0">
                  <c:v>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024-4DC6-A402-DA8F89D69B43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575713456"/>
        <c:axId val="575720672"/>
      </c:barChart>
      <c:catAx>
        <c:axId val="57571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720672"/>
        <c:crosses val="autoZero"/>
        <c:auto val="1"/>
        <c:lblAlgn val="ctr"/>
        <c:lblOffset val="100"/>
        <c:noMultiLvlLbl val="0"/>
      </c:catAx>
      <c:valAx>
        <c:axId val="575720672"/>
        <c:scaling>
          <c:orientation val="minMax"/>
        </c:scaling>
        <c:delete val="1"/>
        <c:axPos val="l"/>
        <c:numFmt formatCode="0" sourceLinked="1"/>
        <c:majorTickMark val="none"/>
        <c:minorTickMark val="none"/>
        <c:tickLblPos val="nextTo"/>
        <c:crossAx val="575713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52941167983679338"/>
          <c:y val="0.17376452943382079"/>
          <c:w val="0.44251798779124207"/>
          <c:h val="0.6015801047171238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/>
              <a:t>UK Brand Awareness for</a:t>
            </a:r>
            <a:r>
              <a:rPr lang="en-US" sz="1600" b="1" baseline="0" dirty="0"/>
              <a:t> FY2016/17 </a:t>
            </a:r>
            <a:endParaRPr lang="en-US" sz="16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256232540661857"/>
          <c:y val="0.13930857032853"/>
          <c:w val="0.84824161127365516"/>
          <c:h val="0.72364525101194066"/>
        </c:manualLayout>
      </c:layout>
      <c:scatterChart>
        <c:scatterStyle val="lineMarker"/>
        <c:varyColors val="0"/>
        <c:ser>
          <c:idx val="0"/>
          <c:order val="0"/>
          <c:tx>
            <c:strRef>
              <c:f>'C:\Users\AmberRigg\AppData\Local\Microsoft\Windows\INetCache\Content.Outlook\TPXQL157\[Consumer Awareness 2.csv]Consumer Awareness 2'!$B$3</c:f>
              <c:strCache>
                <c:ptCount val="1"/>
                <c:pt idx="0">
                  <c:v>Tesla (UK)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lumMod val="60000"/>
                  <a:lumOff val="40000"/>
                </a:schemeClr>
              </a:solidFill>
              <a:ln w="9525">
                <a:solidFill>
                  <a:schemeClr val="accent6">
                    <a:lumMod val="60000"/>
                    <a:lumOff val="40000"/>
                  </a:schemeClr>
                </a:solidFill>
              </a:ln>
              <a:effectLst/>
            </c:spPr>
          </c:marker>
          <c:xVal>
            <c:numRef>
              <c:f>'[4]Consumer Awareness 2'!$A$4:$A$124</c:f>
              <c:numCache>
                <c:formatCode>General</c:formatCode>
                <c:ptCount val="121"/>
                <c:pt idx="0">
                  <c:v>42379</c:v>
                </c:pt>
                <c:pt idx="1">
                  <c:v>42386</c:v>
                </c:pt>
                <c:pt idx="2">
                  <c:v>42393</c:v>
                </c:pt>
                <c:pt idx="3">
                  <c:v>42400</c:v>
                </c:pt>
                <c:pt idx="4">
                  <c:v>42407</c:v>
                </c:pt>
                <c:pt idx="5">
                  <c:v>42414</c:v>
                </c:pt>
                <c:pt idx="6">
                  <c:v>42421</c:v>
                </c:pt>
                <c:pt idx="7">
                  <c:v>42428</c:v>
                </c:pt>
                <c:pt idx="8">
                  <c:v>42435</c:v>
                </c:pt>
                <c:pt idx="9">
                  <c:v>42442</c:v>
                </c:pt>
                <c:pt idx="10">
                  <c:v>42449</c:v>
                </c:pt>
                <c:pt idx="11">
                  <c:v>42456</c:v>
                </c:pt>
                <c:pt idx="12">
                  <c:v>42463</c:v>
                </c:pt>
                <c:pt idx="13">
                  <c:v>42470</c:v>
                </c:pt>
                <c:pt idx="14">
                  <c:v>42477</c:v>
                </c:pt>
                <c:pt idx="15">
                  <c:v>42484</c:v>
                </c:pt>
                <c:pt idx="16">
                  <c:v>42491</c:v>
                </c:pt>
                <c:pt idx="17">
                  <c:v>42498</c:v>
                </c:pt>
                <c:pt idx="18">
                  <c:v>42505</c:v>
                </c:pt>
                <c:pt idx="19">
                  <c:v>42512</c:v>
                </c:pt>
                <c:pt idx="20">
                  <c:v>42519</c:v>
                </c:pt>
                <c:pt idx="21">
                  <c:v>42526</c:v>
                </c:pt>
                <c:pt idx="22">
                  <c:v>42533</c:v>
                </c:pt>
                <c:pt idx="23">
                  <c:v>42540</c:v>
                </c:pt>
                <c:pt idx="24">
                  <c:v>42547</c:v>
                </c:pt>
                <c:pt idx="25">
                  <c:v>42554</c:v>
                </c:pt>
                <c:pt idx="26">
                  <c:v>42561</c:v>
                </c:pt>
                <c:pt idx="27">
                  <c:v>42568</c:v>
                </c:pt>
                <c:pt idx="28">
                  <c:v>42575</c:v>
                </c:pt>
                <c:pt idx="29">
                  <c:v>42582</c:v>
                </c:pt>
                <c:pt idx="30">
                  <c:v>42589</c:v>
                </c:pt>
                <c:pt idx="31">
                  <c:v>42596</c:v>
                </c:pt>
                <c:pt idx="32">
                  <c:v>42603</c:v>
                </c:pt>
                <c:pt idx="33">
                  <c:v>42610</c:v>
                </c:pt>
                <c:pt idx="34">
                  <c:v>42617</c:v>
                </c:pt>
                <c:pt idx="35">
                  <c:v>42624</c:v>
                </c:pt>
                <c:pt idx="36">
                  <c:v>42631</c:v>
                </c:pt>
                <c:pt idx="37">
                  <c:v>42638</c:v>
                </c:pt>
                <c:pt idx="38">
                  <c:v>42645</c:v>
                </c:pt>
                <c:pt idx="39">
                  <c:v>42652</c:v>
                </c:pt>
                <c:pt idx="40">
                  <c:v>42659</c:v>
                </c:pt>
                <c:pt idx="41">
                  <c:v>42666</c:v>
                </c:pt>
                <c:pt idx="42">
                  <c:v>42673</c:v>
                </c:pt>
                <c:pt idx="43">
                  <c:v>42680</c:v>
                </c:pt>
                <c:pt idx="44">
                  <c:v>42687</c:v>
                </c:pt>
                <c:pt idx="45">
                  <c:v>42694</c:v>
                </c:pt>
                <c:pt idx="46">
                  <c:v>42701</c:v>
                </c:pt>
                <c:pt idx="47">
                  <c:v>42708</c:v>
                </c:pt>
                <c:pt idx="48">
                  <c:v>42715</c:v>
                </c:pt>
                <c:pt idx="49">
                  <c:v>42722</c:v>
                </c:pt>
                <c:pt idx="50">
                  <c:v>42729</c:v>
                </c:pt>
                <c:pt idx="51">
                  <c:v>42736</c:v>
                </c:pt>
                <c:pt idx="52">
                  <c:v>42743</c:v>
                </c:pt>
                <c:pt idx="53">
                  <c:v>42750</c:v>
                </c:pt>
                <c:pt idx="54">
                  <c:v>42757</c:v>
                </c:pt>
                <c:pt idx="55">
                  <c:v>42764</c:v>
                </c:pt>
                <c:pt idx="56">
                  <c:v>42771</c:v>
                </c:pt>
                <c:pt idx="57">
                  <c:v>42778</c:v>
                </c:pt>
                <c:pt idx="58">
                  <c:v>42785</c:v>
                </c:pt>
                <c:pt idx="59">
                  <c:v>42792</c:v>
                </c:pt>
                <c:pt idx="60">
                  <c:v>42799</c:v>
                </c:pt>
                <c:pt idx="61">
                  <c:v>42806</c:v>
                </c:pt>
                <c:pt idx="62">
                  <c:v>42813</c:v>
                </c:pt>
                <c:pt idx="63">
                  <c:v>42820</c:v>
                </c:pt>
                <c:pt idx="64">
                  <c:v>42827</c:v>
                </c:pt>
                <c:pt idx="65">
                  <c:v>42834</c:v>
                </c:pt>
                <c:pt idx="66">
                  <c:v>42841</c:v>
                </c:pt>
                <c:pt idx="67">
                  <c:v>42848</c:v>
                </c:pt>
                <c:pt idx="68">
                  <c:v>42855</c:v>
                </c:pt>
                <c:pt idx="69">
                  <c:v>42862</c:v>
                </c:pt>
                <c:pt idx="70">
                  <c:v>42869</c:v>
                </c:pt>
                <c:pt idx="71">
                  <c:v>42876</c:v>
                </c:pt>
                <c:pt idx="72">
                  <c:v>42883</c:v>
                </c:pt>
                <c:pt idx="73">
                  <c:v>42890</c:v>
                </c:pt>
                <c:pt idx="74">
                  <c:v>42897</c:v>
                </c:pt>
                <c:pt idx="75">
                  <c:v>42904</c:v>
                </c:pt>
                <c:pt idx="76">
                  <c:v>42911</c:v>
                </c:pt>
                <c:pt idx="77">
                  <c:v>42918</c:v>
                </c:pt>
                <c:pt idx="78">
                  <c:v>42925</c:v>
                </c:pt>
                <c:pt idx="79">
                  <c:v>42932</c:v>
                </c:pt>
                <c:pt idx="80">
                  <c:v>42939</c:v>
                </c:pt>
                <c:pt idx="81">
                  <c:v>42946</c:v>
                </c:pt>
                <c:pt idx="82">
                  <c:v>42953</c:v>
                </c:pt>
                <c:pt idx="83">
                  <c:v>42960</c:v>
                </c:pt>
                <c:pt idx="84">
                  <c:v>42967</c:v>
                </c:pt>
                <c:pt idx="85">
                  <c:v>42974</c:v>
                </c:pt>
                <c:pt idx="86">
                  <c:v>42981</c:v>
                </c:pt>
                <c:pt idx="87">
                  <c:v>42988</c:v>
                </c:pt>
                <c:pt idx="88">
                  <c:v>42995</c:v>
                </c:pt>
                <c:pt idx="89">
                  <c:v>43002</c:v>
                </c:pt>
                <c:pt idx="90">
                  <c:v>43009</c:v>
                </c:pt>
                <c:pt idx="91">
                  <c:v>43016</c:v>
                </c:pt>
                <c:pt idx="92">
                  <c:v>43023</c:v>
                </c:pt>
                <c:pt idx="93">
                  <c:v>43030</c:v>
                </c:pt>
                <c:pt idx="94">
                  <c:v>43037</c:v>
                </c:pt>
                <c:pt idx="95">
                  <c:v>43044</c:v>
                </c:pt>
                <c:pt idx="96">
                  <c:v>43051</c:v>
                </c:pt>
                <c:pt idx="97">
                  <c:v>43058</c:v>
                </c:pt>
                <c:pt idx="98">
                  <c:v>43065</c:v>
                </c:pt>
                <c:pt idx="99">
                  <c:v>43072</c:v>
                </c:pt>
                <c:pt idx="100">
                  <c:v>43079</c:v>
                </c:pt>
                <c:pt idx="101">
                  <c:v>43086</c:v>
                </c:pt>
                <c:pt idx="102">
                  <c:v>43093</c:v>
                </c:pt>
                <c:pt idx="103">
                  <c:v>43100</c:v>
                </c:pt>
                <c:pt idx="104">
                  <c:v>43107</c:v>
                </c:pt>
                <c:pt idx="105">
                  <c:v>43114</c:v>
                </c:pt>
                <c:pt idx="106">
                  <c:v>43121</c:v>
                </c:pt>
                <c:pt idx="107">
                  <c:v>43128</c:v>
                </c:pt>
                <c:pt idx="108">
                  <c:v>43135</c:v>
                </c:pt>
                <c:pt idx="109">
                  <c:v>43142</c:v>
                </c:pt>
                <c:pt idx="110">
                  <c:v>43149</c:v>
                </c:pt>
                <c:pt idx="111">
                  <c:v>43156</c:v>
                </c:pt>
                <c:pt idx="112">
                  <c:v>43163</c:v>
                </c:pt>
                <c:pt idx="113">
                  <c:v>43170</c:v>
                </c:pt>
                <c:pt idx="114">
                  <c:v>43177</c:v>
                </c:pt>
                <c:pt idx="115">
                  <c:v>43184</c:v>
                </c:pt>
                <c:pt idx="116">
                  <c:v>43191</c:v>
                </c:pt>
                <c:pt idx="117">
                  <c:v>43198</c:v>
                </c:pt>
                <c:pt idx="118">
                  <c:v>43205</c:v>
                </c:pt>
                <c:pt idx="119">
                  <c:v>43212</c:v>
                </c:pt>
                <c:pt idx="120">
                  <c:v>43219</c:v>
                </c:pt>
              </c:numCache>
            </c:numRef>
          </c:xVal>
          <c:yVal>
            <c:numRef>
              <c:f>'[4]Consumer Awareness 2'!$B$4:$B$124</c:f>
              <c:numCache>
                <c:formatCode>General</c:formatCode>
                <c:ptCount val="121"/>
                <c:pt idx="0">
                  <c:v>7</c:v>
                </c:pt>
                <c:pt idx="1">
                  <c:v>7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7</c:v>
                </c:pt>
                <c:pt idx="6">
                  <c:v>6</c:v>
                </c:pt>
                <c:pt idx="7">
                  <c:v>6</c:v>
                </c:pt>
                <c:pt idx="8">
                  <c:v>7</c:v>
                </c:pt>
                <c:pt idx="9">
                  <c:v>7</c:v>
                </c:pt>
                <c:pt idx="10">
                  <c:v>7</c:v>
                </c:pt>
                <c:pt idx="11">
                  <c:v>29</c:v>
                </c:pt>
                <c:pt idx="12">
                  <c:v>21</c:v>
                </c:pt>
                <c:pt idx="13">
                  <c:v>12</c:v>
                </c:pt>
                <c:pt idx="14">
                  <c:v>10</c:v>
                </c:pt>
                <c:pt idx="15">
                  <c:v>9</c:v>
                </c:pt>
                <c:pt idx="16">
                  <c:v>9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8</c:v>
                </c:pt>
                <c:pt idx="21">
                  <c:v>8</c:v>
                </c:pt>
                <c:pt idx="22">
                  <c:v>7</c:v>
                </c:pt>
                <c:pt idx="23">
                  <c:v>11</c:v>
                </c:pt>
                <c:pt idx="24">
                  <c:v>10</c:v>
                </c:pt>
                <c:pt idx="25">
                  <c:v>9</c:v>
                </c:pt>
                <c:pt idx="26">
                  <c:v>8</c:v>
                </c:pt>
                <c:pt idx="27">
                  <c:v>8</c:v>
                </c:pt>
                <c:pt idx="28">
                  <c:v>9</c:v>
                </c:pt>
                <c:pt idx="29">
                  <c:v>8</c:v>
                </c:pt>
                <c:pt idx="30">
                  <c:v>7</c:v>
                </c:pt>
                <c:pt idx="31">
                  <c:v>6</c:v>
                </c:pt>
                <c:pt idx="32">
                  <c:v>9</c:v>
                </c:pt>
                <c:pt idx="33">
                  <c:v>8</c:v>
                </c:pt>
                <c:pt idx="34">
                  <c:v>8</c:v>
                </c:pt>
                <c:pt idx="35">
                  <c:v>8</c:v>
                </c:pt>
                <c:pt idx="36">
                  <c:v>8</c:v>
                </c:pt>
                <c:pt idx="37">
                  <c:v>8</c:v>
                </c:pt>
                <c:pt idx="38">
                  <c:v>8</c:v>
                </c:pt>
                <c:pt idx="39">
                  <c:v>9</c:v>
                </c:pt>
                <c:pt idx="40">
                  <c:v>11</c:v>
                </c:pt>
                <c:pt idx="41">
                  <c:v>11</c:v>
                </c:pt>
                <c:pt idx="42">
                  <c:v>12</c:v>
                </c:pt>
                <c:pt idx="43">
                  <c:v>9</c:v>
                </c:pt>
                <c:pt idx="44">
                  <c:v>9</c:v>
                </c:pt>
                <c:pt idx="45">
                  <c:v>8</c:v>
                </c:pt>
                <c:pt idx="46">
                  <c:v>8</c:v>
                </c:pt>
                <c:pt idx="47">
                  <c:v>8</c:v>
                </c:pt>
                <c:pt idx="48">
                  <c:v>8</c:v>
                </c:pt>
                <c:pt idx="49">
                  <c:v>8</c:v>
                </c:pt>
                <c:pt idx="50">
                  <c:v>10</c:v>
                </c:pt>
                <c:pt idx="51">
                  <c:v>10</c:v>
                </c:pt>
                <c:pt idx="52">
                  <c:v>8</c:v>
                </c:pt>
                <c:pt idx="53">
                  <c:v>8</c:v>
                </c:pt>
                <c:pt idx="54">
                  <c:v>9</c:v>
                </c:pt>
                <c:pt idx="55">
                  <c:v>9</c:v>
                </c:pt>
                <c:pt idx="56">
                  <c:v>9</c:v>
                </c:pt>
                <c:pt idx="57">
                  <c:v>9</c:v>
                </c:pt>
                <c:pt idx="58">
                  <c:v>9</c:v>
                </c:pt>
                <c:pt idx="59">
                  <c:v>9</c:v>
                </c:pt>
                <c:pt idx="60">
                  <c:v>10</c:v>
                </c:pt>
                <c:pt idx="61">
                  <c:v>9</c:v>
                </c:pt>
                <c:pt idx="62">
                  <c:v>9</c:v>
                </c:pt>
                <c:pt idx="63">
                  <c:v>10</c:v>
                </c:pt>
                <c:pt idx="64">
                  <c:v>13</c:v>
                </c:pt>
                <c:pt idx="65">
                  <c:v>11</c:v>
                </c:pt>
                <c:pt idx="66">
                  <c:v>11</c:v>
                </c:pt>
                <c:pt idx="67">
                  <c:v>10</c:v>
                </c:pt>
                <c:pt idx="68">
                  <c:v>11</c:v>
                </c:pt>
                <c:pt idx="69">
                  <c:v>11</c:v>
                </c:pt>
                <c:pt idx="70">
                  <c:v>10</c:v>
                </c:pt>
                <c:pt idx="71">
                  <c:v>9</c:v>
                </c:pt>
                <c:pt idx="72">
                  <c:v>9</c:v>
                </c:pt>
                <c:pt idx="73">
                  <c:v>10</c:v>
                </c:pt>
                <c:pt idx="74">
                  <c:v>9</c:v>
                </c:pt>
                <c:pt idx="75">
                  <c:v>10</c:v>
                </c:pt>
                <c:pt idx="76">
                  <c:v>10</c:v>
                </c:pt>
                <c:pt idx="77">
                  <c:v>19</c:v>
                </c:pt>
                <c:pt idx="78">
                  <c:v>17</c:v>
                </c:pt>
                <c:pt idx="79">
                  <c:v>12</c:v>
                </c:pt>
                <c:pt idx="80">
                  <c:v>23</c:v>
                </c:pt>
                <c:pt idx="81">
                  <c:v>23</c:v>
                </c:pt>
                <c:pt idx="82">
                  <c:v>15</c:v>
                </c:pt>
                <c:pt idx="83">
                  <c:v>13</c:v>
                </c:pt>
                <c:pt idx="84">
                  <c:v>14</c:v>
                </c:pt>
                <c:pt idx="85">
                  <c:v>12</c:v>
                </c:pt>
                <c:pt idx="86">
                  <c:v>13</c:v>
                </c:pt>
                <c:pt idx="87">
                  <c:v>13</c:v>
                </c:pt>
                <c:pt idx="88">
                  <c:v>12</c:v>
                </c:pt>
                <c:pt idx="89">
                  <c:v>11</c:v>
                </c:pt>
                <c:pt idx="90">
                  <c:v>12</c:v>
                </c:pt>
                <c:pt idx="91">
                  <c:v>12</c:v>
                </c:pt>
                <c:pt idx="92">
                  <c:v>11</c:v>
                </c:pt>
                <c:pt idx="93">
                  <c:v>11</c:v>
                </c:pt>
                <c:pt idx="94">
                  <c:v>13</c:v>
                </c:pt>
                <c:pt idx="95">
                  <c:v>12</c:v>
                </c:pt>
                <c:pt idx="96">
                  <c:v>32</c:v>
                </c:pt>
                <c:pt idx="97">
                  <c:v>24</c:v>
                </c:pt>
                <c:pt idx="98">
                  <c:v>17</c:v>
                </c:pt>
                <c:pt idx="99">
                  <c:v>14</c:v>
                </c:pt>
                <c:pt idx="100">
                  <c:v>13</c:v>
                </c:pt>
                <c:pt idx="101">
                  <c:v>12</c:v>
                </c:pt>
                <c:pt idx="102">
                  <c:v>13</c:v>
                </c:pt>
                <c:pt idx="103">
                  <c:v>12</c:v>
                </c:pt>
                <c:pt idx="104">
                  <c:v>12</c:v>
                </c:pt>
                <c:pt idx="105">
                  <c:v>11</c:v>
                </c:pt>
                <c:pt idx="106">
                  <c:v>12</c:v>
                </c:pt>
                <c:pt idx="107">
                  <c:v>12</c:v>
                </c:pt>
                <c:pt idx="108">
                  <c:v>29</c:v>
                </c:pt>
                <c:pt idx="109">
                  <c:v>18</c:v>
                </c:pt>
                <c:pt idx="110">
                  <c:v>15</c:v>
                </c:pt>
                <c:pt idx="111">
                  <c:v>12</c:v>
                </c:pt>
                <c:pt idx="112">
                  <c:v>13</c:v>
                </c:pt>
                <c:pt idx="113">
                  <c:v>13</c:v>
                </c:pt>
                <c:pt idx="114">
                  <c:v>13</c:v>
                </c:pt>
                <c:pt idx="115">
                  <c:v>14</c:v>
                </c:pt>
                <c:pt idx="116">
                  <c:v>15</c:v>
                </c:pt>
                <c:pt idx="117">
                  <c:v>11</c:v>
                </c:pt>
                <c:pt idx="118">
                  <c:v>12</c:v>
                </c:pt>
                <c:pt idx="119">
                  <c:v>11</c:v>
                </c:pt>
                <c:pt idx="120">
                  <c:v>14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B42-4462-AFAB-ED90CC7A56E7}"/>
            </c:ext>
          </c:extLst>
        </c:ser>
        <c:ser>
          <c:idx val="1"/>
          <c:order val="1"/>
          <c:tx>
            <c:strRef>
              <c:f>'C:\Users\AmberRigg\AppData\Local\Microsoft\Windows\INetCache\Content.Outlook\TPXQL157\[Consumer Awareness 2.csv]Consumer Awareness 2'!$C$3</c:f>
              <c:strCache>
                <c:ptCount val="1"/>
                <c:pt idx="0">
                  <c:v>Jaguar (UK)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lumMod val="50000"/>
                </a:schemeClr>
              </a:solidFill>
              <a:ln w="9525">
                <a:solidFill>
                  <a:schemeClr val="accent6">
                    <a:lumMod val="50000"/>
                  </a:schemeClr>
                </a:solidFill>
              </a:ln>
              <a:effectLst/>
            </c:spPr>
          </c:marker>
          <c:xVal>
            <c:numRef>
              <c:f>'[4]Consumer Awareness 2'!$A$4:$A$124</c:f>
              <c:numCache>
                <c:formatCode>General</c:formatCode>
                <c:ptCount val="121"/>
                <c:pt idx="0">
                  <c:v>42379</c:v>
                </c:pt>
                <c:pt idx="1">
                  <c:v>42386</c:v>
                </c:pt>
                <c:pt idx="2">
                  <c:v>42393</c:v>
                </c:pt>
                <c:pt idx="3">
                  <c:v>42400</c:v>
                </c:pt>
                <c:pt idx="4">
                  <c:v>42407</c:v>
                </c:pt>
                <c:pt idx="5">
                  <c:v>42414</c:v>
                </c:pt>
                <c:pt idx="6">
                  <c:v>42421</c:v>
                </c:pt>
                <c:pt idx="7">
                  <c:v>42428</c:v>
                </c:pt>
                <c:pt idx="8">
                  <c:v>42435</c:v>
                </c:pt>
                <c:pt idx="9">
                  <c:v>42442</c:v>
                </c:pt>
                <c:pt idx="10">
                  <c:v>42449</c:v>
                </c:pt>
                <c:pt idx="11">
                  <c:v>42456</c:v>
                </c:pt>
                <c:pt idx="12">
                  <c:v>42463</c:v>
                </c:pt>
                <c:pt idx="13">
                  <c:v>42470</c:v>
                </c:pt>
                <c:pt idx="14">
                  <c:v>42477</c:v>
                </c:pt>
                <c:pt idx="15">
                  <c:v>42484</c:v>
                </c:pt>
                <c:pt idx="16">
                  <c:v>42491</c:v>
                </c:pt>
                <c:pt idx="17">
                  <c:v>42498</c:v>
                </c:pt>
                <c:pt idx="18">
                  <c:v>42505</c:v>
                </c:pt>
                <c:pt idx="19">
                  <c:v>42512</c:v>
                </c:pt>
                <c:pt idx="20">
                  <c:v>42519</c:v>
                </c:pt>
                <c:pt idx="21">
                  <c:v>42526</c:v>
                </c:pt>
                <c:pt idx="22">
                  <c:v>42533</c:v>
                </c:pt>
                <c:pt idx="23">
                  <c:v>42540</c:v>
                </c:pt>
                <c:pt idx="24">
                  <c:v>42547</c:v>
                </c:pt>
                <c:pt idx="25">
                  <c:v>42554</c:v>
                </c:pt>
                <c:pt idx="26">
                  <c:v>42561</c:v>
                </c:pt>
                <c:pt idx="27">
                  <c:v>42568</c:v>
                </c:pt>
                <c:pt idx="28">
                  <c:v>42575</c:v>
                </c:pt>
                <c:pt idx="29">
                  <c:v>42582</c:v>
                </c:pt>
                <c:pt idx="30">
                  <c:v>42589</c:v>
                </c:pt>
                <c:pt idx="31">
                  <c:v>42596</c:v>
                </c:pt>
                <c:pt idx="32">
                  <c:v>42603</c:v>
                </c:pt>
                <c:pt idx="33">
                  <c:v>42610</c:v>
                </c:pt>
                <c:pt idx="34">
                  <c:v>42617</c:v>
                </c:pt>
                <c:pt idx="35">
                  <c:v>42624</c:v>
                </c:pt>
                <c:pt idx="36">
                  <c:v>42631</c:v>
                </c:pt>
                <c:pt idx="37">
                  <c:v>42638</c:v>
                </c:pt>
                <c:pt idx="38">
                  <c:v>42645</c:v>
                </c:pt>
                <c:pt idx="39">
                  <c:v>42652</c:v>
                </c:pt>
                <c:pt idx="40">
                  <c:v>42659</c:v>
                </c:pt>
                <c:pt idx="41">
                  <c:v>42666</c:v>
                </c:pt>
                <c:pt idx="42">
                  <c:v>42673</c:v>
                </c:pt>
                <c:pt idx="43">
                  <c:v>42680</c:v>
                </c:pt>
                <c:pt idx="44">
                  <c:v>42687</c:v>
                </c:pt>
                <c:pt idx="45">
                  <c:v>42694</c:v>
                </c:pt>
                <c:pt idx="46">
                  <c:v>42701</c:v>
                </c:pt>
                <c:pt idx="47">
                  <c:v>42708</c:v>
                </c:pt>
                <c:pt idx="48">
                  <c:v>42715</c:v>
                </c:pt>
                <c:pt idx="49">
                  <c:v>42722</c:v>
                </c:pt>
                <c:pt idx="50">
                  <c:v>42729</c:v>
                </c:pt>
                <c:pt idx="51">
                  <c:v>42736</c:v>
                </c:pt>
                <c:pt idx="52">
                  <c:v>42743</c:v>
                </c:pt>
                <c:pt idx="53">
                  <c:v>42750</c:v>
                </c:pt>
                <c:pt idx="54">
                  <c:v>42757</c:v>
                </c:pt>
                <c:pt idx="55">
                  <c:v>42764</c:v>
                </c:pt>
                <c:pt idx="56">
                  <c:v>42771</c:v>
                </c:pt>
                <c:pt idx="57">
                  <c:v>42778</c:v>
                </c:pt>
                <c:pt idx="58">
                  <c:v>42785</c:v>
                </c:pt>
                <c:pt idx="59">
                  <c:v>42792</c:v>
                </c:pt>
                <c:pt idx="60">
                  <c:v>42799</c:v>
                </c:pt>
                <c:pt idx="61">
                  <c:v>42806</c:v>
                </c:pt>
                <c:pt idx="62">
                  <c:v>42813</c:v>
                </c:pt>
                <c:pt idx="63">
                  <c:v>42820</c:v>
                </c:pt>
                <c:pt idx="64">
                  <c:v>42827</c:v>
                </c:pt>
                <c:pt idx="65">
                  <c:v>42834</c:v>
                </c:pt>
                <c:pt idx="66">
                  <c:v>42841</c:v>
                </c:pt>
                <c:pt idx="67">
                  <c:v>42848</c:v>
                </c:pt>
                <c:pt idx="68">
                  <c:v>42855</c:v>
                </c:pt>
                <c:pt idx="69">
                  <c:v>42862</c:v>
                </c:pt>
                <c:pt idx="70">
                  <c:v>42869</c:v>
                </c:pt>
                <c:pt idx="71">
                  <c:v>42876</c:v>
                </c:pt>
                <c:pt idx="72">
                  <c:v>42883</c:v>
                </c:pt>
                <c:pt idx="73">
                  <c:v>42890</c:v>
                </c:pt>
                <c:pt idx="74">
                  <c:v>42897</c:v>
                </c:pt>
                <c:pt idx="75">
                  <c:v>42904</c:v>
                </c:pt>
                <c:pt idx="76">
                  <c:v>42911</c:v>
                </c:pt>
                <c:pt idx="77">
                  <c:v>42918</c:v>
                </c:pt>
                <c:pt idx="78">
                  <c:v>42925</c:v>
                </c:pt>
                <c:pt idx="79">
                  <c:v>42932</c:v>
                </c:pt>
                <c:pt idx="80">
                  <c:v>42939</c:v>
                </c:pt>
                <c:pt idx="81">
                  <c:v>42946</c:v>
                </c:pt>
                <c:pt idx="82">
                  <c:v>42953</c:v>
                </c:pt>
                <c:pt idx="83">
                  <c:v>42960</c:v>
                </c:pt>
                <c:pt idx="84">
                  <c:v>42967</c:v>
                </c:pt>
                <c:pt idx="85">
                  <c:v>42974</c:v>
                </c:pt>
                <c:pt idx="86">
                  <c:v>42981</c:v>
                </c:pt>
                <c:pt idx="87">
                  <c:v>42988</c:v>
                </c:pt>
                <c:pt idx="88">
                  <c:v>42995</c:v>
                </c:pt>
                <c:pt idx="89">
                  <c:v>43002</c:v>
                </c:pt>
                <c:pt idx="90">
                  <c:v>43009</c:v>
                </c:pt>
                <c:pt idx="91">
                  <c:v>43016</c:v>
                </c:pt>
                <c:pt idx="92">
                  <c:v>43023</c:v>
                </c:pt>
                <c:pt idx="93">
                  <c:v>43030</c:v>
                </c:pt>
                <c:pt idx="94">
                  <c:v>43037</c:v>
                </c:pt>
                <c:pt idx="95">
                  <c:v>43044</c:v>
                </c:pt>
                <c:pt idx="96">
                  <c:v>43051</c:v>
                </c:pt>
                <c:pt idx="97">
                  <c:v>43058</c:v>
                </c:pt>
                <c:pt idx="98">
                  <c:v>43065</c:v>
                </c:pt>
                <c:pt idx="99">
                  <c:v>43072</c:v>
                </c:pt>
                <c:pt idx="100">
                  <c:v>43079</c:v>
                </c:pt>
                <c:pt idx="101">
                  <c:v>43086</c:v>
                </c:pt>
                <c:pt idx="102">
                  <c:v>43093</c:v>
                </c:pt>
                <c:pt idx="103">
                  <c:v>43100</c:v>
                </c:pt>
                <c:pt idx="104">
                  <c:v>43107</c:v>
                </c:pt>
                <c:pt idx="105">
                  <c:v>43114</c:v>
                </c:pt>
                <c:pt idx="106">
                  <c:v>43121</c:v>
                </c:pt>
                <c:pt idx="107">
                  <c:v>43128</c:v>
                </c:pt>
                <c:pt idx="108">
                  <c:v>43135</c:v>
                </c:pt>
                <c:pt idx="109">
                  <c:v>43142</c:v>
                </c:pt>
                <c:pt idx="110">
                  <c:v>43149</c:v>
                </c:pt>
                <c:pt idx="111">
                  <c:v>43156</c:v>
                </c:pt>
                <c:pt idx="112">
                  <c:v>43163</c:v>
                </c:pt>
                <c:pt idx="113">
                  <c:v>43170</c:v>
                </c:pt>
                <c:pt idx="114">
                  <c:v>43177</c:v>
                </c:pt>
                <c:pt idx="115">
                  <c:v>43184</c:v>
                </c:pt>
                <c:pt idx="116">
                  <c:v>43191</c:v>
                </c:pt>
                <c:pt idx="117">
                  <c:v>43198</c:v>
                </c:pt>
                <c:pt idx="118">
                  <c:v>43205</c:v>
                </c:pt>
                <c:pt idx="119">
                  <c:v>43212</c:v>
                </c:pt>
                <c:pt idx="120">
                  <c:v>43219</c:v>
                </c:pt>
              </c:numCache>
            </c:numRef>
          </c:xVal>
          <c:yVal>
            <c:numRef>
              <c:f>'[4]Consumer Awareness 2'!$C$4:$C$124</c:f>
              <c:numCache>
                <c:formatCode>General</c:formatCode>
                <c:ptCount val="121"/>
                <c:pt idx="0">
                  <c:v>18</c:v>
                </c:pt>
                <c:pt idx="1">
                  <c:v>20</c:v>
                </c:pt>
                <c:pt idx="2">
                  <c:v>20</c:v>
                </c:pt>
                <c:pt idx="3">
                  <c:v>21</c:v>
                </c:pt>
                <c:pt idx="4">
                  <c:v>20</c:v>
                </c:pt>
                <c:pt idx="5">
                  <c:v>21</c:v>
                </c:pt>
                <c:pt idx="6">
                  <c:v>21</c:v>
                </c:pt>
                <c:pt idx="7">
                  <c:v>20</c:v>
                </c:pt>
                <c:pt idx="8">
                  <c:v>21</c:v>
                </c:pt>
                <c:pt idx="9">
                  <c:v>19</c:v>
                </c:pt>
                <c:pt idx="10">
                  <c:v>22</c:v>
                </c:pt>
                <c:pt idx="11">
                  <c:v>19</c:v>
                </c:pt>
                <c:pt idx="12">
                  <c:v>20</c:v>
                </c:pt>
                <c:pt idx="13">
                  <c:v>21</c:v>
                </c:pt>
                <c:pt idx="14">
                  <c:v>21</c:v>
                </c:pt>
                <c:pt idx="15">
                  <c:v>20</c:v>
                </c:pt>
                <c:pt idx="16">
                  <c:v>20</c:v>
                </c:pt>
                <c:pt idx="17">
                  <c:v>21</c:v>
                </c:pt>
                <c:pt idx="18">
                  <c:v>21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19</c:v>
                </c:pt>
                <c:pt idx="23">
                  <c:v>20</c:v>
                </c:pt>
                <c:pt idx="24">
                  <c:v>21</c:v>
                </c:pt>
                <c:pt idx="25">
                  <c:v>20</c:v>
                </c:pt>
                <c:pt idx="26">
                  <c:v>19</c:v>
                </c:pt>
                <c:pt idx="27">
                  <c:v>21</c:v>
                </c:pt>
                <c:pt idx="28">
                  <c:v>20</c:v>
                </c:pt>
                <c:pt idx="29">
                  <c:v>20</c:v>
                </c:pt>
                <c:pt idx="30">
                  <c:v>19</c:v>
                </c:pt>
                <c:pt idx="31">
                  <c:v>18</c:v>
                </c:pt>
                <c:pt idx="32">
                  <c:v>19</c:v>
                </c:pt>
                <c:pt idx="33">
                  <c:v>21</c:v>
                </c:pt>
                <c:pt idx="34">
                  <c:v>22</c:v>
                </c:pt>
                <c:pt idx="35">
                  <c:v>23</c:v>
                </c:pt>
                <c:pt idx="36">
                  <c:v>22</c:v>
                </c:pt>
                <c:pt idx="37">
                  <c:v>22</c:v>
                </c:pt>
                <c:pt idx="38">
                  <c:v>21</c:v>
                </c:pt>
                <c:pt idx="39">
                  <c:v>20</c:v>
                </c:pt>
                <c:pt idx="40">
                  <c:v>20</c:v>
                </c:pt>
                <c:pt idx="41">
                  <c:v>19</c:v>
                </c:pt>
                <c:pt idx="42">
                  <c:v>19</c:v>
                </c:pt>
                <c:pt idx="43">
                  <c:v>18</c:v>
                </c:pt>
                <c:pt idx="44">
                  <c:v>22</c:v>
                </c:pt>
                <c:pt idx="45">
                  <c:v>19</c:v>
                </c:pt>
                <c:pt idx="46">
                  <c:v>17</c:v>
                </c:pt>
                <c:pt idx="47">
                  <c:v>17</c:v>
                </c:pt>
                <c:pt idx="48">
                  <c:v>17</c:v>
                </c:pt>
                <c:pt idx="49">
                  <c:v>18</c:v>
                </c:pt>
                <c:pt idx="50">
                  <c:v>17</c:v>
                </c:pt>
                <c:pt idx="51">
                  <c:v>17</c:v>
                </c:pt>
                <c:pt idx="52">
                  <c:v>20</c:v>
                </c:pt>
                <c:pt idx="53">
                  <c:v>19</c:v>
                </c:pt>
                <c:pt idx="54">
                  <c:v>22</c:v>
                </c:pt>
                <c:pt idx="55">
                  <c:v>23</c:v>
                </c:pt>
                <c:pt idx="56">
                  <c:v>22</c:v>
                </c:pt>
                <c:pt idx="57">
                  <c:v>23</c:v>
                </c:pt>
                <c:pt idx="58">
                  <c:v>22</c:v>
                </c:pt>
                <c:pt idx="59">
                  <c:v>22</c:v>
                </c:pt>
                <c:pt idx="60">
                  <c:v>21</c:v>
                </c:pt>
                <c:pt idx="61">
                  <c:v>22</c:v>
                </c:pt>
                <c:pt idx="62">
                  <c:v>21</c:v>
                </c:pt>
                <c:pt idx="63">
                  <c:v>21</c:v>
                </c:pt>
                <c:pt idx="64">
                  <c:v>20</c:v>
                </c:pt>
                <c:pt idx="65">
                  <c:v>20</c:v>
                </c:pt>
                <c:pt idx="66">
                  <c:v>19</c:v>
                </c:pt>
                <c:pt idx="67">
                  <c:v>19</c:v>
                </c:pt>
                <c:pt idx="68">
                  <c:v>20</c:v>
                </c:pt>
                <c:pt idx="69">
                  <c:v>19</c:v>
                </c:pt>
                <c:pt idx="70">
                  <c:v>19</c:v>
                </c:pt>
                <c:pt idx="71">
                  <c:v>18</c:v>
                </c:pt>
                <c:pt idx="72">
                  <c:v>19</c:v>
                </c:pt>
                <c:pt idx="73">
                  <c:v>19</c:v>
                </c:pt>
                <c:pt idx="74">
                  <c:v>21</c:v>
                </c:pt>
                <c:pt idx="75">
                  <c:v>22</c:v>
                </c:pt>
                <c:pt idx="76">
                  <c:v>22</c:v>
                </c:pt>
                <c:pt idx="77">
                  <c:v>21</c:v>
                </c:pt>
                <c:pt idx="78">
                  <c:v>26</c:v>
                </c:pt>
                <c:pt idx="79">
                  <c:v>22</c:v>
                </c:pt>
                <c:pt idx="80">
                  <c:v>21</c:v>
                </c:pt>
                <c:pt idx="81">
                  <c:v>20</c:v>
                </c:pt>
                <c:pt idx="82">
                  <c:v>20</c:v>
                </c:pt>
                <c:pt idx="83">
                  <c:v>19</c:v>
                </c:pt>
                <c:pt idx="84">
                  <c:v>20</c:v>
                </c:pt>
                <c:pt idx="85">
                  <c:v>19</c:v>
                </c:pt>
                <c:pt idx="86">
                  <c:v>21</c:v>
                </c:pt>
                <c:pt idx="87">
                  <c:v>20</c:v>
                </c:pt>
                <c:pt idx="88">
                  <c:v>20</c:v>
                </c:pt>
                <c:pt idx="89">
                  <c:v>20</c:v>
                </c:pt>
                <c:pt idx="90">
                  <c:v>19</c:v>
                </c:pt>
                <c:pt idx="91">
                  <c:v>20</c:v>
                </c:pt>
                <c:pt idx="92">
                  <c:v>18</c:v>
                </c:pt>
                <c:pt idx="93">
                  <c:v>18</c:v>
                </c:pt>
                <c:pt idx="94">
                  <c:v>19</c:v>
                </c:pt>
                <c:pt idx="95">
                  <c:v>20</c:v>
                </c:pt>
                <c:pt idx="96">
                  <c:v>19</c:v>
                </c:pt>
                <c:pt idx="97">
                  <c:v>17</c:v>
                </c:pt>
                <c:pt idx="98">
                  <c:v>19</c:v>
                </c:pt>
                <c:pt idx="99">
                  <c:v>17</c:v>
                </c:pt>
                <c:pt idx="100">
                  <c:v>17</c:v>
                </c:pt>
                <c:pt idx="101">
                  <c:v>19</c:v>
                </c:pt>
                <c:pt idx="102">
                  <c:v>17</c:v>
                </c:pt>
                <c:pt idx="103">
                  <c:v>18</c:v>
                </c:pt>
                <c:pt idx="104">
                  <c:v>21</c:v>
                </c:pt>
                <c:pt idx="105">
                  <c:v>22</c:v>
                </c:pt>
                <c:pt idx="106">
                  <c:v>23</c:v>
                </c:pt>
                <c:pt idx="107">
                  <c:v>25</c:v>
                </c:pt>
                <c:pt idx="108">
                  <c:v>27</c:v>
                </c:pt>
                <c:pt idx="109">
                  <c:v>25</c:v>
                </c:pt>
                <c:pt idx="110">
                  <c:v>24</c:v>
                </c:pt>
                <c:pt idx="111">
                  <c:v>25</c:v>
                </c:pt>
                <c:pt idx="112">
                  <c:v>24</c:v>
                </c:pt>
                <c:pt idx="113">
                  <c:v>22</c:v>
                </c:pt>
                <c:pt idx="114">
                  <c:v>23</c:v>
                </c:pt>
                <c:pt idx="115">
                  <c:v>25</c:v>
                </c:pt>
                <c:pt idx="116">
                  <c:v>22</c:v>
                </c:pt>
                <c:pt idx="117">
                  <c:v>20</c:v>
                </c:pt>
                <c:pt idx="118">
                  <c:v>21</c:v>
                </c:pt>
                <c:pt idx="119">
                  <c:v>20</c:v>
                </c:pt>
                <c:pt idx="120">
                  <c:v>21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B42-4462-AFAB-ED90CC7A56E7}"/>
            </c:ext>
          </c:extLst>
        </c:ser>
        <c:ser>
          <c:idx val="2"/>
          <c:order val="2"/>
          <c:tx>
            <c:strRef>
              <c:f>'C:\Users\AmberRigg\AppData\Local\Microsoft\Windows\INetCache\Content.Outlook\TPXQL157\[Consumer Awareness 2.csv]Consumer Awareness 2'!$D$3</c:f>
              <c:strCache>
                <c:ptCount val="1"/>
                <c:pt idx="0">
                  <c:v>BMW (UK)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75000"/>
                </a:schemeClr>
              </a:solidFill>
              <a:ln w="9525">
                <a:solidFill>
                  <a:schemeClr val="accent1">
                    <a:lumMod val="75000"/>
                  </a:schemeClr>
                </a:solidFill>
              </a:ln>
              <a:effectLst/>
            </c:spPr>
          </c:marker>
          <c:xVal>
            <c:numRef>
              <c:f>'[4]Consumer Awareness 2'!$A$4:$A$124</c:f>
              <c:numCache>
                <c:formatCode>General</c:formatCode>
                <c:ptCount val="121"/>
                <c:pt idx="0">
                  <c:v>42379</c:v>
                </c:pt>
                <c:pt idx="1">
                  <c:v>42386</c:v>
                </c:pt>
                <c:pt idx="2">
                  <c:v>42393</c:v>
                </c:pt>
                <c:pt idx="3">
                  <c:v>42400</c:v>
                </c:pt>
                <c:pt idx="4">
                  <c:v>42407</c:v>
                </c:pt>
                <c:pt idx="5">
                  <c:v>42414</c:v>
                </c:pt>
                <c:pt idx="6">
                  <c:v>42421</c:v>
                </c:pt>
                <c:pt idx="7">
                  <c:v>42428</c:v>
                </c:pt>
                <c:pt idx="8">
                  <c:v>42435</c:v>
                </c:pt>
                <c:pt idx="9">
                  <c:v>42442</c:v>
                </c:pt>
                <c:pt idx="10">
                  <c:v>42449</c:v>
                </c:pt>
                <c:pt idx="11">
                  <c:v>42456</c:v>
                </c:pt>
                <c:pt idx="12">
                  <c:v>42463</c:v>
                </c:pt>
                <c:pt idx="13">
                  <c:v>42470</c:v>
                </c:pt>
                <c:pt idx="14">
                  <c:v>42477</c:v>
                </c:pt>
                <c:pt idx="15">
                  <c:v>42484</c:v>
                </c:pt>
                <c:pt idx="16">
                  <c:v>42491</c:v>
                </c:pt>
                <c:pt idx="17">
                  <c:v>42498</c:v>
                </c:pt>
                <c:pt idx="18">
                  <c:v>42505</c:v>
                </c:pt>
                <c:pt idx="19">
                  <c:v>42512</c:v>
                </c:pt>
                <c:pt idx="20">
                  <c:v>42519</c:v>
                </c:pt>
                <c:pt idx="21">
                  <c:v>42526</c:v>
                </c:pt>
                <c:pt idx="22">
                  <c:v>42533</c:v>
                </c:pt>
                <c:pt idx="23">
                  <c:v>42540</c:v>
                </c:pt>
                <c:pt idx="24">
                  <c:v>42547</c:v>
                </c:pt>
                <c:pt idx="25">
                  <c:v>42554</c:v>
                </c:pt>
                <c:pt idx="26">
                  <c:v>42561</c:v>
                </c:pt>
                <c:pt idx="27">
                  <c:v>42568</c:v>
                </c:pt>
                <c:pt idx="28">
                  <c:v>42575</c:v>
                </c:pt>
                <c:pt idx="29">
                  <c:v>42582</c:v>
                </c:pt>
                <c:pt idx="30">
                  <c:v>42589</c:v>
                </c:pt>
                <c:pt idx="31">
                  <c:v>42596</c:v>
                </c:pt>
                <c:pt idx="32">
                  <c:v>42603</c:v>
                </c:pt>
                <c:pt idx="33">
                  <c:v>42610</c:v>
                </c:pt>
                <c:pt idx="34">
                  <c:v>42617</c:v>
                </c:pt>
                <c:pt idx="35">
                  <c:v>42624</c:v>
                </c:pt>
                <c:pt idx="36">
                  <c:v>42631</c:v>
                </c:pt>
                <c:pt idx="37">
                  <c:v>42638</c:v>
                </c:pt>
                <c:pt idx="38">
                  <c:v>42645</c:v>
                </c:pt>
                <c:pt idx="39">
                  <c:v>42652</c:v>
                </c:pt>
                <c:pt idx="40">
                  <c:v>42659</c:v>
                </c:pt>
                <c:pt idx="41">
                  <c:v>42666</c:v>
                </c:pt>
                <c:pt idx="42">
                  <c:v>42673</c:v>
                </c:pt>
                <c:pt idx="43">
                  <c:v>42680</c:v>
                </c:pt>
                <c:pt idx="44">
                  <c:v>42687</c:v>
                </c:pt>
                <c:pt idx="45">
                  <c:v>42694</c:v>
                </c:pt>
                <c:pt idx="46">
                  <c:v>42701</c:v>
                </c:pt>
                <c:pt idx="47">
                  <c:v>42708</c:v>
                </c:pt>
                <c:pt idx="48">
                  <c:v>42715</c:v>
                </c:pt>
                <c:pt idx="49">
                  <c:v>42722</c:v>
                </c:pt>
                <c:pt idx="50">
                  <c:v>42729</c:v>
                </c:pt>
                <c:pt idx="51">
                  <c:v>42736</c:v>
                </c:pt>
                <c:pt idx="52">
                  <c:v>42743</c:v>
                </c:pt>
                <c:pt idx="53">
                  <c:v>42750</c:v>
                </c:pt>
                <c:pt idx="54">
                  <c:v>42757</c:v>
                </c:pt>
                <c:pt idx="55">
                  <c:v>42764</c:v>
                </c:pt>
                <c:pt idx="56">
                  <c:v>42771</c:v>
                </c:pt>
                <c:pt idx="57">
                  <c:v>42778</c:v>
                </c:pt>
                <c:pt idx="58">
                  <c:v>42785</c:v>
                </c:pt>
                <c:pt idx="59">
                  <c:v>42792</c:v>
                </c:pt>
                <c:pt idx="60">
                  <c:v>42799</c:v>
                </c:pt>
                <c:pt idx="61">
                  <c:v>42806</c:v>
                </c:pt>
                <c:pt idx="62">
                  <c:v>42813</c:v>
                </c:pt>
                <c:pt idx="63">
                  <c:v>42820</c:v>
                </c:pt>
                <c:pt idx="64">
                  <c:v>42827</c:v>
                </c:pt>
                <c:pt idx="65">
                  <c:v>42834</c:v>
                </c:pt>
                <c:pt idx="66">
                  <c:v>42841</c:v>
                </c:pt>
                <c:pt idx="67">
                  <c:v>42848</c:v>
                </c:pt>
                <c:pt idx="68">
                  <c:v>42855</c:v>
                </c:pt>
                <c:pt idx="69">
                  <c:v>42862</c:v>
                </c:pt>
                <c:pt idx="70">
                  <c:v>42869</c:v>
                </c:pt>
                <c:pt idx="71">
                  <c:v>42876</c:v>
                </c:pt>
                <c:pt idx="72">
                  <c:v>42883</c:v>
                </c:pt>
                <c:pt idx="73">
                  <c:v>42890</c:v>
                </c:pt>
                <c:pt idx="74">
                  <c:v>42897</c:v>
                </c:pt>
                <c:pt idx="75">
                  <c:v>42904</c:v>
                </c:pt>
                <c:pt idx="76">
                  <c:v>42911</c:v>
                </c:pt>
                <c:pt idx="77">
                  <c:v>42918</c:v>
                </c:pt>
                <c:pt idx="78">
                  <c:v>42925</c:v>
                </c:pt>
                <c:pt idx="79">
                  <c:v>42932</c:v>
                </c:pt>
                <c:pt idx="80">
                  <c:v>42939</c:v>
                </c:pt>
                <c:pt idx="81">
                  <c:v>42946</c:v>
                </c:pt>
                <c:pt idx="82">
                  <c:v>42953</c:v>
                </c:pt>
                <c:pt idx="83">
                  <c:v>42960</c:v>
                </c:pt>
                <c:pt idx="84">
                  <c:v>42967</c:v>
                </c:pt>
                <c:pt idx="85">
                  <c:v>42974</c:v>
                </c:pt>
                <c:pt idx="86">
                  <c:v>42981</c:v>
                </c:pt>
                <c:pt idx="87">
                  <c:v>42988</c:v>
                </c:pt>
                <c:pt idx="88">
                  <c:v>42995</c:v>
                </c:pt>
                <c:pt idx="89">
                  <c:v>43002</c:v>
                </c:pt>
                <c:pt idx="90">
                  <c:v>43009</c:v>
                </c:pt>
                <c:pt idx="91">
                  <c:v>43016</c:v>
                </c:pt>
                <c:pt idx="92">
                  <c:v>43023</c:v>
                </c:pt>
                <c:pt idx="93">
                  <c:v>43030</c:v>
                </c:pt>
                <c:pt idx="94">
                  <c:v>43037</c:v>
                </c:pt>
                <c:pt idx="95">
                  <c:v>43044</c:v>
                </c:pt>
                <c:pt idx="96">
                  <c:v>43051</c:v>
                </c:pt>
                <c:pt idx="97">
                  <c:v>43058</c:v>
                </c:pt>
                <c:pt idx="98">
                  <c:v>43065</c:v>
                </c:pt>
                <c:pt idx="99">
                  <c:v>43072</c:v>
                </c:pt>
                <c:pt idx="100">
                  <c:v>43079</c:v>
                </c:pt>
                <c:pt idx="101">
                  <c:v>43086</c:v>
                </c:pt>
                <c:pt idx="102">
                  <c:v>43093</c:v>
                </c:pt>
                <c:pt idx="103">
                  <c:v>43100</c:v>
                </c:pt>
                <c:pt idx="104">
                  <c:v>43107</c:v>
                </c:pt>
                <c:pt idx="105">
                  <c:v>43114</c:v>
                </c:pt>
                <c:pt idx="106">
                  <c:v>43121</c:v>
                </c:pt>
                <c:pt idx="107">
                  <c:v>43128</c:v>
                </c:pt>
                <c:pt idx="108">
                  <c:v>43135</c:v>
                </c:pt>
                <c:pt idx="109">
                  <c:v>43142</c:v>
                </c:pt>
                <c:pt idx="110">
                  <c:v>43149</c:v>
                </c:pt>
                <c:pt idx="111">
                  <c:v>43156</c:v>
                </c:pt>
                <c:pt idx="112">
                  <c:v>43163</c:v>
                </c:pt>
                <c:pt idx="113">
                  <c:v>43170</c:v>
                </c:pt>
                <c:pt idx="114">
                  <c:v>43177</c:v>
                </c:pt>
                <c:pt idx="115">
                  <c:v>43184</c:v>
                </c:pt>
                <c:pt idx="116">
                  <c:v>43191</c:v>
                </c:pt>
                <c:pt idx="117">
                  <c:v>43198</c:v>
                </c:pt>
                <c:pt idx="118">
                  <c:v>43205</c:v>
                </c:pt>
                <c:pt idx="119">
                  <c:v>43212</c:v>
                </c:pt>
                <c:pt idx="120">
                  <c:v>43219</c:v>
                </c:pt>
              </c:numCache>
            </c:numRef>
          </c:xVal>
          <c:yVal>
            <c:numRef>
              <c:f>'[4]Consumer Awareness 2'!$D$4:$D$124</c:f>
              <c:numCache>
                <c:formatCode>General</c:formatCode>
                <c:ptCount val="121"/>
                <c:pt idx="0">
                  <c:v>81</c:v>
                </c:pt>
                <c:pt idx="1">
                  <c:v>84</c:v>
                </c:pt>
                <c:pt idx="2">
                  <c:v>84</c:v>
                </c:pt>
                <c:pt idx="3">
                  <c:v>84</c:v>
                </c:pt>
                <c:pt idx="4">
                  <c:v>84</c:v>
                </c:pt>
                <c:pt idx="5">
                  <c:v>89</c:v>
                </c:pt>
                <c:pt idx="6">
                  <c:v>87</c:v>
                </c:pt>
                <c:pt idx="7">
                  <c:v>86</c:v>
                </c:pt>
                <c:pt idx="8">
                  <c:v>89</c:v>
                </c:pt>
                <c:pt idx="9">
                  <c:v>89</c:v>
                </c:pt>
                <c:pt idx="10">
                  <c:v>86</c:v>
                </c:pt>
                <c:pt idx="11">
                  <c:v>85</c:v>
                </c:pt>
                <c:pt idx="12">
                  <c:v>85</c:v>
                </c:pt>
                <c:pt idx="13">
                  <c:v>88</c:v>
                </c:pt>
                <c:pt idx="14">
                  <c:v>86</c:v>
                </c:pt>
                <c:pt idx="15">
                  <c:v>85</c:v>
                </c:pt>
                <c:pt idx="16">
                  <c:v>83</c:v>
                </c:pt>
                <c:pt idx="17">
                  <c:v>83</c:v>
                </c:pt>
                <c:pt idx="18">
                  <c:v>85</c:v>
                </c:pt>
                <c:pt idx="19">
                  <c:v>91</c:v>
                </c:pt>
                <c:pt idx="20">
                  <c:v>87</c:v>
                </c:pt>
                <c:pt idx="21">
                  <c:v>83</c:v>
                </c:pt>
                <c:pt idx="22">
                  <c:v>81</c:v>
                </c:pt>
                <c:pt idx="23">
                  <c:v>80</c:v>
                </c:pt>
                <c:pt idx="24">
                  <c:v>80</c:v>
                </c:pt>
                <c:pt idx="25">
                  <c:v>80</c:v>
                </c:pt>
                <c:pt idx="26">
                  <c:v>80</c:v>
                </c:pt>
                <c:pt idx="27">
                  <c:v>82</c:v>
                </c:pt>
                <c:pt idx="28">
                  <c:v>82</c:v>
                </c:pt>
                <c:pt idx="29">
                  <c:v>85</c:v>
                </c:pt>
                <c:pt idx="30">
                  <c:v>82</c:v>
                </c:pt>
                <c:pt idx="31">
                  <c:v>76</c:v>
                </c:pt>
                <c:pt idx="32">
                  <c:v>81</c:v>
                </c:pt>
                <c:pt idx="33">
                  <c:v>81</c:v>
                </c:pt>
                <c:pt idx="34">
                  <c:v>90</c:v>
                </c:pt>
                <c:pt idx="35">
                  <c:v>85</c:v>
                </c:pt>
                <c:pt idx="36">
                  <c:v>81</c:v>
                </c:pt>
                <c:pt idx="37">
                  <c:v>82</c:v>
                </c:pt>
                <c:pt idx="38">
                  <c:v>80</c:v>
                </c:pt>
                <c:pt idx="39">
                  <c:v>82</c:v>
                </c:pt>
                <c:pt idx="40">
                  <c:v>78</c:v>
                </c:pt>
                <c:pt idx="41">
                  <c:v>77</c:v>
                </c:pt>
                <c:pt idx="42">
                  <c:v>77</c:v>
                </c:pt>
                <c:pt idx="43">
                  <c:v>77</c:v>
                </c:pt>
                <c:pt idx="44">
                  <c:v>77</c:v>
                </c:pt>
                <c:pt idx="45">
                  <c:v>74</c:v>
                </c:pt>
                <c:pt idx="46">
                  <c:v>73</c:v>
                </c:pt>
                <c:pt idx="47">
                  <c:v>70</c:v>
                </c:pt>
                <c:pt idx="48">
                  <c:v>73</c:v>
                </c:pt>
                <c:pt idx="49">
                  <c:v>75</c:v>
                </c:pt>
                <c:pt idx="50">
                  <c:v>70</c:v>
                </c:pt>
                <c:pt idx="51">
                  <c:v>77</c:v>
                </c:pt>
                <c:pt idx="52">
                  <c:v>79</c:v>
                </c:pt>
                <c:pt idx="53">
                  <c:v>81</c:v>
                </c:pt>
                <c:pt idx="54">
                  <c:v>84</c:v>
                </c:pt>
                <c:pt idx="55">
                  <c:v>82</c:v>
                </c:pt>
                <c:pt idx="56">
                  <c:v>84</c:v>
                </c:pt>
                <c:pt idx="57">
                  <c:v>86</c:v>
                </c:pt>
                <c:pt idx="58">
                  <c:v>86</c:v>
                </c:pt>
                <c:pt idx="59">
                  <c:v>86</c:v>
                </c:pt>
                <c:pt idx="60">
                  <c:v>89</c:v>
                </c:pt>
                <c:pt idx="61">
                  <c:v>86</c:v>
                </c:pt>
                <c:pt idx="62">
                  <c:v>84</c:v>
                </c:pt>
                <c:pt idx="63">
                  <c:v>86</c:v>
                </c:pt>
                <c:pt idx="64">
                  <c:v>82</c:v>
                </c:pt>
                <c:pt idx="65">
                  <c:v>85</c:v>
                </c:pt>
                <c:pt idx="66">
                  <c:v>85</c:v>
                </c:pt>
                <c:pt idx="67">
                  <c:v>80</c:v>
                </c:pt>
                <c:pt idx="68">
                  <c:v>80</c:v>
                </c:pt>
                <c:pt idx="69">
                  <c:v>82</c:v>
                </c:pt>
                <c:pt idx="70">
                  <c:v>81</c:v>
                </c:pt>
                <c:pt idx="71">
                  <c:v>86</c:v>
                </c:pt>
                <c:pt idx="72">
                  <c:v>83</c:v>
                </c:pt>
                <c:pt idx="73">
                  <c:v>73</c:v>
                </c:pt>
                <c:pt idx="74">
                  <c:v>77</c:v>
                </c:pt>
                <c:pt idx="75">
                  <c:v>83</c:v>
                </c:pt>
                <c:pt idx="76">
                  <c:v>83</c:v>
                </c:pt>
                <c:pt idx="77">
                  <c:v>81</c:v>
                </c:pt>
                <c:pt idx="78">
                  <c:v>83</c:v>
                </c:pt>
                <c:pt idx="79">
                  <c:v>80</c:v>
                </c:pt>
                <c:pt idx="80">
                  <c:v>84</c:v>
                </c:pt>
                <c:pt idx="81">
                  <c:v>79</c:v>
                </c:pt>
                <c:pt idx="82">
                  <c:v>81</c:v>
                </c:pt>
                <c:pt idx="83">
                  <c:v>80</c:v>
                </c:pt>
                <c:pt idx="84">
                  <c:v>83</c:v>
                </c:pt>
                <c:pt idx="85">
                  <c:v>79</c:v>
                </c:pt>
                <c:pt idx="86">
                  <c:v>82</c:v>
                </c:pt>
                <c:pt idx="87">
                  <c:v>84</c:v>
                </c:pt>
                <c:pt idx="88">
                  <c:v>84</c:v>
                </c:pt>
                <c:pt idx="89">
                  <c:v>77</c:v>
                </c:pt>
                <c:pt idx="90">
                  <c:v>75</c:v>
                </c:pt>
                <c:pt idx="91">
                  <c:v>75</c:v>
                </c:pt>
                <c:pt idx="92">
                  <c:v>75</c:v>
                </c:pt>
                <c:pt idx="93">
                  <c:v>74</c:v>
                </c:pt>
                <c:pt idx="94">
                  <c:v>76</c:v>
                </c:pt>
                <c:pt idx="95">
                  <c:v>73</c:v>
                </c:pt>
                <c:pt idx="96">
                  <c:v>74</c:v>
                </c:pt>
                <c:pt idx="97">
                  <c:v>68</c:v>
                </c:pt>
                <c:pt idx="98">
                  <c:v>70</c:v>
                </c:pt>
                <c:pt idx="99">
                  <c:v>67</c:v>
                </c:pt>
                <c:pt idx="100">
                  <c:v>67</c:v>
                </c:pt>
                <c:pt idx="101">
                  <c:v>67</c:v>
                </c:pt>
                <c:pt idx="102">
                  <c:v>66</c:v>
                </c:pt>
                <c:pt idx="103">
                  <c:v>71</c:v>
                </c:pt>
                <c:pt idx="104">
                  <c:v>77</c:v>
                </c:pt>
                <c:pt idx="105">
                  <c:v>79</c:v>
                </c:pt>
                <c:pt idx="106">
                  <c:v>81</c:v>
                </c:pt>
                <c:pt idx="107">
                  <c:v>80</c:v>
                </c:pt>
                <c:pt idx="108">
                  <c:v>83</c:v>
                </c:pt>
                <c:pt idx="109">
                  <c:v>81</c:v>
                </c:pt>
                <c:pt idx="110">
                  <c:v>85</c:v>
                </c:pt>
                <c:pt idx="111">
                  <c:v>78</c:v>
                </c:pt>
                <c:pt idx="112">
                  <c:v>86</c:v>
                </c:pt>
                <c:pt idx="113">
                  <c:v>87</c:v>
                </c:pt>
                <c:pt idx="114">
                  <c:v>88</c:v>
                </c:pt>
                <c:pt idx="115">
                  <c:v>88</c:v>
                </c:pt>
                <c:pt idx="116">
                  <c:v>83</c:v>
                </c:pt>
                <c:pt idx="117">
                  <c:v>82</c:v>
                </c:pt>
                <c:pt idx="118">
                  <c:v>81</c:v>
                </c:pt>
                <c:pt idx="119">
                  <c:v>79</c:v>
                </c:pt>
                <c:pt idx="120">
                  <c:v>82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B42-4462-AFAB-ED90CC7A56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48240960"/>
        <c:axId val="-2059095840"/>
      </c:scatterChart>
      <c:valAx>
        <c:axId val="-2048240960"/>
        <c:scaling>
          <c:orientation val="minMax"/>
          <c:max val="43230"/>
          <c:min val="4248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Date</a:t>
                </a:r>
              </a:p>
            </c:rich>
          </c:tx>
          <c:layout>
            <c:manualLayout>
              <c:xMode val="edge"/>
              <c:yMode val="edge"/>
              <c:x val="0.48703218057025827"/>
              <c:y val="0.9343325952846270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mmmm\ yy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59095840"/>
        <c:crosses val="autoZero"/>
        <c:crossBetween val="midCat"/>
        <c:majorUnit val="130"/>
        <c:minorUnit val="10"/>
      </c:valAx>
      <c:valAx>
        <c:axId val="-2059095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Engagement </a:t>
                </a:r>
              </a:p>
            </c:rich>
          </c:tx>
          <c:layout>
            <c:manualLayout>
              <c:xMode val="edge"/>
              <c:yMode val="edge"/>
              <c:x val="9.2596834486598206E-3"/>
              <c:y val="0.421064819388153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824096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2249137039688203"/>
          <c:y val="9.4908803871235098E-2"/>
          <c:w val="0.355017259206236"/>
          <c:h val="5.50696244319337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>
                <a:latin typeface="+mn-lt"/>
              </a:rPr>
              <a:t>Sales fy2019</a:t>
            </a:r>
          </a:p>
        </c:rich>
      </c:tx>
      <c:layout>
        <c:manualLayout>
          <c:xMode val="edge"/>
          <c:yMode val="edge"/>
          <c:x val="0.16768035269692219"/>
          <c:y val="7.7922077922077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"/>
          <c:y val="0.16246753246753246"/>
          <c:w val="0.67923405208177445"/>
          <c:h val="0.7812554112554112"/>
        </c:manualLayout>
      </c:layout>
      <c:barChart>
        <c:barDir val="col"/>
        <c:grouping val="stacked"/>
        <c:varyColors val="0"/>
        <c:ser>
          <c:idx val="0"/>
          <c:order val="0"/>
          <c:tx>
            <c:v>Lower Forecast Sales</c:v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1600" b="0">
                        <a:solidFill>
                          <a:sysClr val="windowText" lastClr="000000"/>
                        </a:solidFill>
                      </a:rPr>
                      <a:t>711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CF48-4FC7-AC69-B067281FA2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'!$M$60</c:f>
              <c:numCache>
                <c:formatCode>0</c:formatCode>
                <c:ptCount val="1"/>
                <c:pt idx="0">
                  <c:v>1556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F48-4FC7-AC69-B067281FA294}"/>
            </c:ext>
          </c:extLst>
        </c:ser>
        <c:ser>
          <c:idx val="1"/>
          <c:order val="1"/>
          <c:tx>
            <c:v>Forecast Sales</c:v>
          </c:tx>
          <c:spPr>
            <a:solidFill>
              <a:srgbClr val="CCCCFF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2000" b="1">
                        <a:solidFill>
                          <a:schemeClr val="tx1"/>
                        </a:solidFill>
                      </a:rPr>
                      <a:t>878</a:t>
                    </a:r>
                    <a:endParaRPr lang="en-US" sz="1600" b="1">
                      <a:solidFill>
                        <a:schemeClr val="tx1"/>
                      </a:solidFill>
                    </a:endParaRP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CF48-4FC7-AC69-B067281FA2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'!$N$60</c:f>
              <c:numCache>
                <c:formatCode>General</c:formatCode>
                <c:ptCount val="1"/>
                <c:pt idx="0">
                  <c:v>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F48-4FC7-AC69-B067281FA294}"/>
            </c:ext>
          </c:extLst>
        </c:ser>
        <c:ser>
          <c:idx val="2"/>
          <c:order val="2"/>
          <c:tx>
            <c:v>Upper Forecast Sales</c:v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1600" b="0">
                        <a:solidFill>
                          <a:schemeClr val="tx1"/>
                        </a:solidFill>
                      </a:rPr>
                      <a:t>1045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CF48-4FC7-AC69-B067281FA2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'!$O$60</c:f>
              <c:numCache>
                <c:formatCode>General</c:formatCode>
                <c:ptCount val="1"/>
                <c:pt idx="0">
                  <c:v>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F48-4FC7-AC69-B067281FA294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575713456"/>
        <c:axId val="575720672"/>
      </c:barChart>
      <c:catAx>
        <c:axId val="57571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720672"/>
        <c:crosses val="autoZero"/>
        <c:auto val="1"/>
        <c:lblAlgn val="ctr"/>
        <c:lblOffset val="100"/>
        <c:noMultiLvlLbl val="0"/>
      </c:catAx>
      <c:valAx>
        <c:axId val="575720672"/>
        <c:scaling>
          <c:orientation val="minMax"/>
        </c:scaling>
        <c:delete val="1"/>
        <c:axPos val="l"/>
        <c:numFmt formatCode="0" sourceLinked="1"/>
        <c:majorTickMark val="none"/>
        <c:minorTickMark val="none"/>
        <c:tickLblPos val="nextTo"/>
        <c:crossAx val="575713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52941167983679338"/>
          <c:y val="0.18310222127127995"/>
          <c:w val="0.44251798779124207"/>
          <c:h val="0.6015801047171238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>
                <a:latin typeface="+mn-lt"/>
              </a:rPr>
              <a:t>Sales fy2019</a:t>
            </a:r>
          </a:p>
        </c:rich>
      </c:tx>
      <c:layout>
        <c:manualLayout>
          <c:xMode val="edge"/>
          <c:yMode val="edge"/>
          <c:x val="0.16768035269692219"/>
          <c:y val="7.7922077922077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"/>
          <c:y val="0.16246753246753246"/>
          <c:w val="0.67923405208177445"/>
          <c:h val="0.7812554112554112"/>
        </c:manualLayout>
      </c:layout>
      <c:barChart>
        <c:barDir val="col"/>
        <c:grouping val="stacked"/>
        <c:varyColors val="0"/>
        <c:ser>
          <c:idx val="0"/>
          <c:order val="0"/>
          <c:tx>
            <c:v>Lower Forecast Sales</c:v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1600" b="0">
                        <a:solidFill>
                          <a:sysClr val="windowText" lastClr="000000"/>
                        </a:solidFill>
                      </a:rPr>
                      <a:t>711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DA36-4002-83FF-DB641082F4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'!$M$60</c:f>
              <c:numCache>
                <c:formatCode>0</c:formatCode>
                <c:ptCount val="1"/>
                <c:pt idx="0">
                  <c:v>1556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A36-4002-83FF-DB641082F41F}"/>
            </c:ext>
          </c:extLst>
        </c:ser>
        <c:ser>
          <c:idx val="1"/>
          <c:order val="1"/>
          <c:tx>
            <c:v>Forecast Sales</c:v>
          </c:tx>
          <c:spPr>
            <a:solidFill>
              <a:srgbClr val="CCCCFF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2400" b="1" dirty="0">
                        <a:solidFill>
                          <a:schemeClr val="tx1"/>
                        </a:solidFill>
                      </a:rPr>
                      <a:t>878</a:t>
                    </a:r>
                    <a:endParaRPr lang="en-US" sz="1600" b="1" dirty="0">
                      <a:solidFill>
                        <a:schemeClr val="tx1"/>
                      </a:solidFill>
                    </a:endParaRP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DA36-4002-83FF-DB641082F4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'!$N$60</c:f>
              <c:numCache>
                <c:formatCode>General</c:formatCode>
                <c:ptCount val="1"/>
                <c:pt idx="0">
                  <c:v>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A36-4002-83FF-DB641082F41F}"/>
            </c:ext>
          </c:extLst>
        </c:ser>
        <c:ser>
          <c:idx val="2"/>
          <c:order val="2"/>
          <c:tx>
            <c:v>Upper Forecast Sales</c:v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1600" b="0">
                        <a:solidFill>
                          <a:schemeClr val="tx1"/>
                        </a:solidFill>
                      </a:rPr>
                      <a:t>1045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DA36-4002-83FF-DB641082F4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'GDP - Incl. Real Data '!$L$60</c:f>
              <c:strCache>
                <c:ptCount val="1"/>
                <c:pt idx="0">
                  <c:v>FY2019</c:v>
                </c:pt>
              </c:strCache>
            </c:strRef>
          </c:cat>
          <c:val>
            <c:numRef>
              <c:f>'GDP - Incl. Real Data '!$O$60</c:f>
              <c:numCache>
                <c:formatCode>General</c:formatCode>
                <c:ptCount val="1"/>
                <c:pt idx="0">
                  <c:v>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A36-4002-83FF-DB641082F41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575713456"/>
        <c:axId val="575720672"/>
      </c:barChart>
      <c:catAx>
        <c:axId val="57571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720672"/>
        <c:crosses val="autoZero"/>
        <c:auto val="1"/>
        <c:lblAlgn val="ctr"/>
        <c:lblOffset val="100"/>
        <c:noMultiLvlLbl val="0"/>
      </c:catAx>
      <c:valAx>
        <c:axId val="575720672"/>
        <c:scaling>
          <c:orientation val="minMax"/>
        </c:scaling>
        <c:delete val="1"/>
        <c:axPos val="l"/>
        <c:numFmt formatCode="0" sourceLinked="1"/>
        <c:majorTickMark val="none"/>
        <c:minorTickMark val="none"/>
        <c:tickLblPos val="nextTo"/>
        <c:crossAx val="575713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52941167983679338"/>
          <c:y val="0.17376452943382079"/>
          <c:w val="0.44251798779124207"/>
          <c:h val="0.6015801047171238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/>
              <a:t>UK Brand Awareness for</a:t>
            </a:r>
            <a:r>
              <a:rPr lang="en-US" sz="1600" b="1" baseline="0" dirty="0"/>
              <a:t> FY2016/17 </a:t>
            </a:r>
            <a:endParaRPr lang="en-US" sz="16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2683579764499499E-2"/>
          <c:y val="0.13930857032853"/>
          <c:w val="0.87833474057638095"/>
          <c:h val="0.74523929589302196"/>
        </c:manualLayout>
      </c:layout>
      <c:scatterChart>
        <c:scatterStyle val="lineMarker"/>
        <c:varyColors val="0"/>
        <c:ser>
          <c:idx val="0"/>
          <c:order val="0"/>
          <c:tx>
            <c:strRef>
              <c:f>'C:\Users\AmberRigg\AppData\Local\Microsoft\Windows\INetCache\Content.Outlook\TPXQL157\[Consumer Awareness 2.csv]Consumer Awareness 2'!$B$3</c:f>
              <c:strCache>
                <c:ptCount val="1"/>
                <c:pt idx="0">
                  <c:v>Tesla (UK)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lumMod val="60000"/>
                  <a:lumOff val="40000"/>
                </a:schemeClr>
              </a:solidFill>
              <a:ln w="9525">
                <a:solidFill>
                  <a:schemeClr val="accent6">
                    <a:lumMod val="60000"/>
                    <a:lumOff val="40000"/>
                  </a:schemeClr>
                </a:solidFill>
              </a:ln>
              <a:effectLst/>
            </c:spPr>
          </c:marker>
          <c:xVal>
            <c:numRef>
              <c:f>'[4]Consumer Awareness 2'!$A$4:$A$124</c:f>
              <c:numCache>
                <c:formatCode>General</c:formatCode>
                <c:ptCount val="121"/>
                <c:pt idx="0">
                  <c:v>42379</c:v>
                </c:pt>
                <c:pt idx="1">
                  <c:v>42386</c:v>
                </c:pt>
                <c:pt idx="2">
                  <c:v>42393</c:v>
                </c:pt>
                <c:pt idx="3">
                  <c:v>42400</c:v>
                </c:pt>
                <c:pt idx="4">
                  <c:v>42407</c:v>
                </c:pt>
                <c:pt idx="5">
                  <c:v>42414</c:v>
                </c:pt>
                <c:pt idx="6">
                  <c:v>42421</c:v>
                </c:pt>
                <c:pt idx="7">
                  <c:v>42428</c:v>
                </c:pt>
                <c:pt idx="8">
                  <c:v>42435</c:v>
                </c:pt>
                <c:pt idx="9">
                  <c:v>42442</c:v>
                </c:pt>
                <c:pt idx="10">
                  <c:v>42449</c:v>
                </c:pt>
                <c:pt idx="11">
                  <c:v>42456</c:v>
                </c:pt>
                <c:pt idx="12">
                  <c:v>42463</c:v>
                </c:pt>
                <c:pt idx="13">
                  <c:v>42470</c:v>
                </c:pt>
                <c:pt idx="14">
                  <c:v>42477</c:v>
                </c:pt>
                <c:pt idx="15">
                  <c:v>42484</c:v>
                </c:pt>
                <c:pt idx="16">
                  <c:v>42491</c:v>
                </c:pt>
                <c:pt idx="17">
                  <c:v>42498</c:v>
                </c:pt>
                <c:pt idx="18">
                  <c:v>42505</c:v>
                </c:pt>
                <c:pt idx="19">
                  <c:v>42512</c:v>
                </c:pt>
                <c:pt idx="20">
                  <c:v>42519</c:v>
                </c:pt>
                <c:pt idx="21">
                  <c:v>42526</c:v>
                </c:pt>
                <c:pt idx="22">
                  <c:v>42533</c:v>
                </c:pt>
                <c:pt idx="23">
                  <c:v>42540</c:v>
                </c:pt>
                <c:pt idx="24">
                  <c:v>42547</c:v>
                </c:pt>
                <c:pt idx="25">
                  <c:v>42554</c:v>
                </c:pt>
                <c:pt idx="26">
                  <c:v>42561</c:v>
                </c:pt>
                <c:pt idx="27">
                  <c:v>42568</c:v>
                </c:pt>
                <c:pt idx="28">
                  <c:v>42575</c:v>
                </c:pt>
                <c:pt idx="29">
                  <c:v>42582</c:v>
                </c:pt>
                <c:pt idx="30">
                  <c:v>42589</c:v>
                </c:pt>
                <c:pt idx="31">
                  <c:v>42596</c:v>
                </c:pt>
                <c:pt idx="32">
                  <c:v>42603</c:v>
                </c:pt>
                <c:pt idx="33">
                  <c:v>42610</c:v>
                </c:pt>
                <c:pt idx="34">
                  <c:v>42617</c:v>
                </c:pt>
                <c:pt idx="35">
                  <c:v>42624</c:v>
                </c:pt>
                <c:pt idx="36">
                  <c:v>42631</c:v>
                </c:pt>
                <c:pt idx="37">
                  <c:v>42638</c:v>
                </c:pt>
                <c:pt idx="38">
                  <c:v>42645</c:v>
                </c:pt>
                <c:pt idx="39">
                  <c:v>42652</c:v>
                </c:pt>
                <c:pt idx="40">
                  <c:v>42659</c:v>
                </c:pt>
                <c:pt idx="41">
                  <c:v>42666</c:v>
                </c:pt>
                <c:pt idx="42">
                  <c:v>42673</c:v>
                </c:pt>
                <c:pt idx="43">
                  <c:v>42680</c:v>
                </c:pt>
                <c:pt idx="44">
                  <c:v>42687</c:v>
                </c:pt>
                <c:pt idx="45">
                  <c:v>42694</c:v>
                </c:pt>
                <c:pt idx="46">
                  <c:v>42701</c:v>
                </c:pt>
                <c:pt idx="47">
                  <c:v>42708</c:v>
                </c:pt>
                <c:pt idx="48">
                  <c:v>42715</c:v>
                </c:pt>
                <c:pt idx="49">
                  <c:v>42722</c:v>
                </c:pt>
                <c:pt idx="50">
                  <c:v>42729</c:v>
                </c:pt>
                <c:pt idx="51">
                  <c:v>42736</c:v>
                </c:pt>
                <c:pt idx="52">
                  <c:v>42743</c:v>
                </c:pt>
                <c:pt idx="53">
                  <c:v>42750</c:v>
                </c:pt>
                <c:pt idx="54">
                  <c:v>42757</c:v>
                </c:pt>
                <c:pt idx="55">
                  <c:v>42764</c:v>
                </c:pt>
                <c:pt idx="56">
                  <c:v>42771</c:v>
                </c:pt>
                <c:pt idx="57">
                  <c:v>42778</c:v>
                </c:pt>
                <c:pt idx="58">
                  <c:v>42785</c:v>
                </c:pt>
                <c:pt idx="59">
                  <c:v>42792</c:v>
                </c:pt>
                <c:pt idx="60">
                  <c:v>42799</c:v>
                </c:pt>
                <c:pt idx="61">
                  <c:v>42806</c:v>
                </c:pt>
                <c:pt idx="62">
                  <c:v>42813</c:v>
                </c:pt>
                <c:pt idx="63">
                  <c:v>42820</c:v>
                </c:pt>
                <c:pt idx="64">
                  <c:v>42827</c:v>
                </c:pt>
                <c:pt idx="65">
                  <c:v>42834</c:v>
                </c:pt>
                <c:pt idx="66">
                  <c:v>42841</c:v>
                </c:pt>
                <c:pt idx="67">
                  <c:v>42848</c:v>
                </c:pt>
                <c:pt idx="68">
                  <c:v>42855</c:v>
                </c:pt>
                <c:pt idx="69">
                  <c:v>42862</c:v>
                </c:pt>
                <c:pt idx="70">
                  <c:v>42869</c:v>
                </c:pt>
                <c:pt idx="71">
                  <c:v>42876</c:v>
                </c:pt>
                <c:pt idx="72">
                  <c:v>42883</c:v>
                </c:pt>
                <c:pt idx="73">
                  <c:v>42890</c:v>
                </c:pt>
                <c:pt idx="74">
                  <c:v>42897</c:v>
                </c:pt>
                <c:pt idx="75">
                  <c:v>42904</c:v>
                </c:pt>
                <c:pt idx="76">
                  <c:v>42911</c:v>
                </c:pt>
                <c:pt idx="77">
                  <c:v>42918</c:v>
                </c:pt>
                <c:pt idx="78">
                  <c:v>42925</c:v>
                </c:pt>
                <c:pt idx="79">
                  <c:v>42932</c:v>
                </c:pt>
                <c:pt idx="80">
                  <c:v>42939</c:v>
                </c:pt>
                <c:pt idx="81">
                  <c:v>42946</c:v>
                </c:pt>
                <c:pt idx="82">
                  <c:v>42953</c:v>
                </c:pt>
                <c:pt idx="83">
                  <c:v>42960</c:v>
                </c:pt>
                <c:pt idx="84">
                  <c:v>42967</c:v>
                </c:pt>
                <c:pt idx="85">
                  <c:v>42974</c:v>
                </c:pt>
                <c:pt idx="86">
                  <c:v>42981</c:v>
                </c:pt>
                <c:pt idx="87">
                  <c:v>42988</c:v>
                </c:pt>
                <c:pt idx="88">
                  <c:v>42995</c:v>
                </c:pt>
                <c:pt idx="89">
                  <c:v>43002</c:v>
                </c:pt>
                <c:pt idx="90">
                  <c:v>43009</c:v>
                </c:pt>
                <c:pt idx="91">
                  <c:v>43016</c:v>
                </c:pt>
                <c:pt idx="92">
                  <c:v>43023</c:v>
                </c:pt>
                <c:pt idx="93">
                  <c:v>43030</c:v>
                </c:pt>
                <c:pt idx="94">
                  <c:v>43037</c:v>
                </c:pt>
                <c:pt idx="95">
                  <c:v>43044</c:v>
                </c:pt>
                <c:pt idx="96">
                  <c:v>43051</c:v>
                </c:pt>
                <c:pt idx="97">
                  <c:v>43058</c:v>
                </c:pt>
                <c:pt idx="98">
                  <c:v>43065</c:v>
                </c:pt>
                <c:pt idx="99">
                  <c:v>43072</c:v>
                </c:pt>
                <c:pt idx="100">
                  <c:v>43079</c:v>
                </c:pt>
                <c:pt idx="101">
                  <c:v>43086</c:v>
                </c:pt>
                <c:pt idx="102">
                  <c:v>43093</c:v>
                </c:pt>
                <c:pt idx="103">
                  <c:v>43100</c:v>
                </c:pt>
                <c:pt idx="104">
                  <c:v>43107</c:v>
                </c:pt>
                <c:pt idx="105">
                  <c:v>43114</c:v>
                </c:pt>
                <c:pt idx="106">
                  <c:v>43121</c:v>
                </c:pt>
                <c:pt idx="107">
                  <c:v>43128</c:v>
                </c:pt>
                <c:pt idx="108">
                  <c:v>43135</c:v>
                </c:pt>
                <c:pt idx="109">
                  <c:v>43142</c:v>
                </c:pt>
                <c:pt idx="110">
                  <c:v>43149</c:v>
                </c:pt>
                <c:pt idx="111">
                  <c:v>43156</c:v>
                </c:pt>
                <c:pt idx="112">
                  <c:v>43163</c:v>
                </c:pt>
                <c:pt idx="113">
                  <c:v>43170</c:v>
                </c:pt>
                <c:pt idx="114">
                  <c:v>43177</c:v>
                </c:pt>
                <c:pt idx="115">
                  <c:v>43184</c:v>
                </c:pt>
                <c:pt idx="116">
                  <c:v>43191</c:v>
                </c:pt>
                <c:pt idx="117">
                  <c:v>43198</c:v>
                </c:pt>
                <c:pt idx="118">
                  <c:v>43205</c:v>
                </c:pt>
                <c:pt idx="119">
                  <c:v>43212</c:v>
                </c:pt>
                <c:pt idx="120">
                  <c:v>43219</c:v>
                </c:pt>
              </c:numCache>
            </c:numRef>
          </c:xVal>
          <c:yVal>
            <c:numRef>
              <c:f>'[4]Consumer Awareness 2'!$B$4:$B$124</c:f>
              <c:numCache>
                <c:formatCode>General</c:formatCode>
                <c:ptCount val="121"/>
                <c:pt idx="0">
                  <c:v>7</c:v>
                </c:pt>
                <c:pt idx="1">
                  <c:v>7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7</c:v>
                </c:pt>
                <c:pt idx="6">
                  <c:v>6</c:v>
                </c:pt>
                <c:pt idx="7">
                  <c:v>6</c:v>
                </c:pt>
                <c:pt idx="8">
                  <c:v>7</c:v>
                </c:pt>
                <c:pt idx="9">
                  <c:v>7</c:v>
                </c:pt>
                <c:pt idx="10">
                  <c:v>7</c:v>
                </c:pt>
                <c:pt idx="11">
                  <c:v>29</c:v>
                </c:pt>
                <c:pt idx="12">
                  <c:v>21</c:v>
                </c:pt>
                <c:pt idx="13">
                  <c:v>12</c:v>
                </c:pt>
                <c:pt idx="14">
                  <c:v>10</c:v>
                </c:pt>
                <c:pt idx="15">
                  <c:v>9</c:v>
                </c:pt>
                <c:pt idx="16">
                  <c:v>9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8</c:v>
                </c:pt>
                <c:pt idx="21">
                  <c:v>8</c:v>
                </c:pt>
                <c:pt idx="22">
                  <c:v>7</c:v>
                </c:pt>
                <c:pt idx="23">
                  <c:v>11</c:v>
                </c:pt>
                <c:pt idx="24">
                  <c:v>10</c:v>
                </c:pt>
                <c:pt idx="25">
                  <c:v>9</c:v>
                </c:pt>
                <c:pt idx="26">
                  <c:v>8</c:v>
                </c:pt>
                <c:pt idx="27">
                  <c:v>8</c:v>
                </c:pt>
                <c:pt idx="28">
                  <c:v>9</c:v>
                </c:pt>
                <c:pt idx="29">
                  <c:v>8</c:v>
                </c:pt>
                <c:pt idx="30">
                  <c:v>7</c:v>
                </c:pt>
                <c:pt idx="31">
                  <c:v>6</c:v>
                </c:pt>
                <c:pt idx="32">
                  <c:v>9</c:v>
                </c:pt>
                <c:pt idx="33">
                  <c:v>8</c:v>
                </c:pt>
                <c:pt idx="34">
                  <c:v>8</c:v>
                </c:pt>
                <c:pt idx="35">
                  <c:v>8</c:v>
                </c:pt>
                <c:pt idx="36">
                  <c:v>8</c:v>
                </c:pt>
                <c:pt idx="37">
                  <c:v>8</c:v>
                </c:pt>
                <c:pt idx="38">
                  <c:v>8</c:v>
                </c:pt>
                <c:pt idx="39">
                  <c:v>9</c:v>
                </c:pt>
                <c:pt idx="40">
                  <c:v>11</c:v>
                </c:pt>
                <c:pt idx="41">
                  <c:v>11</c:v>
                </c:pt>
                <c:pt idx="42">
                  <c:v>12</c:v>
                </c:pt>
                <c:pt idx="43">
                  <c:v>9</c:v>
                </c:pt>
                <c:pt idx="44">
                  <c:v>9</c:v>
                </c:pt>
                <c:pt idx="45">
                  <c:v>8</c:v>
                </c:pt>
                <c:pt idx="46">
                  <c:v>8</c:v>
                </c:pt>
                <c:pt idx="47">
                  <c:v>8</c:v>
                </c:pt>
                <c:pt idx="48">
                  <c:v>8</c:v>
                </c:pt>
                <c:pt idx="49">
                  <c:v>8</c:v>
                </c:pt>
                <c:pt idx="50">
                  <c:v>10</c:v>
                </c:pt>
                <c:pt idx="51">
                  <c:v>10</c:v>
                </c:pt>
                <c:pt idx="52">
                  <c:v>8</c:v>
                </c:pt>
                <c:pt idx="53">
                  <c:v>8</c:v>
                </c:pt>
                <c:pt idx="54">
                  <c:v>9</c:v>
                </c:pt>
                <c:pt idx="55">
                  <c:v>9</c:v>
                </c:pt>
                <c:pt idx="56">
                  <c:v>9</c:v>
                </c:pt>
                <c:pt idx="57">
                  <c:v>9</c:v>
                </c:pt>
                <c:pt idx="58">
                  <c:v>9</c:v>
                </c:pt>
                <c:pt idx="59">
                  <c:v>9</c:v>
                </c:pt>
                <c:pt idx="60">
                  <c:v>10</c:v>
                </c:pt>
                <c:pt idx="61">
                  <c:v>9</c:v>
                </c:pt>
                <c:pt idx="62">
                  <c:v>9</c:v>
                </c:pt>
                <c:pt idx="63">
                  <c:v>10</c:v>
                </c:pt>
                <c:pt idx="64">
                  <c:v>13</c:v>
                </c:pt>
                <c:pt idx="65">
                  <c:v>11</c:v>
                </c:pt>
                <c:pt idx="66">
                  <c:v>11</c:v>
                </c:pt>
                <c:pt idx="67">
                  <c:v>10</c:v>
                </c:pt>
                <c:pt idx="68">
                  <c:v>11</c:v>
                </c:pt>
                <c:pt idx="69">
                  <c:v>11</c:v>
                </c:pt>
                <c:pt idx="70">
                  <c:v>10</c:v>
                </c:pt>
                <c:pt idx="71">
                  <c:v>9</c:v>
                </c:pt>
                <c:pt idx="72">
                  <c:v>9</c:v>
                </c:pt>
                <c:pt idx="73">
                  <c:v>10</c:v>
                </c:pt>
                <c:pt idx="74">
                  <c:v>9</c:v>
                </c:pt>
                <c:pt idx="75">
                  <c:v>10</c:v>
                </c:pt>
                <c:pt idx="76">
                  <c:v>10</c:v>
                </c:pt>
                <c:pt idx="77">
                  <c:v>19</c:v>
                </c:pt>
                <c:pt idx="78">
                  <c:v>17</c:v>
                </c:pt>
                <c:pt idx="79">
                  <c:v>12</c:v>
                </c:pt>
                <c:pt idx="80">
                  <c:v>23</c:v>
                </c:pt>
                <c:pt idx="81">
                  <c:v>23</c:v>
                </c:pt>
                <c:pt idx="82">
                  <c:v>15</c:v>
                </c:pt>
                <c:pt idx="83">
                  <c:v>13</c:v>
                </c:pt>
                <c:pt idx="84">
                  <c:v>14</c:v>
                </c:pt>
                <c:pt idx="85">
                  <c:v>12</c:v>
                </c:pt>
                <c:pt idx="86">
                  <c:v>13</c:v>
                </c:pt>
                <c:pt idx="87">
                  <c:v>13</c:v>
                </c:pt>
                <c:pt idx="88">
                  <c:v>12</c:v>
                </c:pt>
                <c:pt idx="89">
                  <c:v>11</c:v>
                </c:pt>
                <c:pt idx="90">
                  <c:v>12</c:v>
                </c:pt>
                <c:pt idx="91">
                  <c:v>12</c:v>
                </c:pt>
                <c:pt idx="92">
                  <c:v>11</c:v>
                </c:pt>
                <c:pt idx="93">
                  <c:v>11</c:v>
                </c:pt>
                <c:pt idx="94">
                  <c:v>13</c:v>
                </c:pt>
                <c:pt idx="95">
                  <c:v>12</c:v>
                </c:pt>
                <c:pt idx="96">
                  <c:v>32</c:v>
                </c:pt>
                <c:pt idx="97">
                  <c:v>24</c:v>
                </c:pt>
                <c:pt idx="98">
                  <c:v>17</c:v>
                </c:pt>
                <c:pt idx="99">
                  <c:v>14</c:v>
                </c:pt>
                <c:pt idx="100">
                  <c:v>13</c:v>
                </c:pt>
                <c:pt idx="101">
                  <c:v>12</c:v>
                </c:pt>
                <c:pt idx="102">
                  <c:v>13</c:v>
                </c:pt>
                <c:pt idx="103">
                  <c:v>12</c:v>
                </c:pt>
                <c:pt idx="104">
                  <c:v>12</c:v>
                </c:pt>
                <c:pt idx="105">
                  <c:v>11</c:v>
                </c:pt>
                <c:pt idx="106">
                  <c:v>12</c:v>
                </c:pt>
                <c:pt idx="107">
                  <c:v>12</c:v>
                </c:pt>
                <c:pt idx="108">
                  <c:v>29</c:v>
                </c:pt>
                <c:pt idx="109">
                  <c:v>18</c:v>
                </c:pt>
                <c:pt idx="110">
                  <c:v>15</c:v>
                </c:pt>
                <c:pt idx="111">
                  <c:v>12</c:v>
                </c:pt>
                <c:pt idx="112">
                  <c:v>13</c:v>
                </c:pt>
                <c:pt idx="113">
                  <c:v>13</c:v>
                </c:pt>
                <c:pt idx="114">
                  <c:v>13</c:v>
                </c:pt>
                <c:pt idx="115">
                  <c:v>14</c:v>
                </c:pt>
                <c:pt idx="116">
                  <c:v>15</c:v>
                </c:pt>
                <c:pt idx="117">
                  <c:v>11</c:v>
                </c:pt>
                <c:pt idx="118">
                  <c:v>12</c:v>
                </c:pt>
                <c:pt idx="119">
                  <c:v>11</c:v>
                </c:pt>
                <c:pt idx="120">
                  <c:v>14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705-4AC9-A32C-FBB34A052210}"/>
            </c:ext>
          </c:extLst>
        </c:ser>
        <c:ser>
          <c:idx val="1"/>
          <c:order val="1"/>
          <c:tx>
            <c:strRef>
              <c:f>'C:\Users\AmberRigg\AppData\Local\Microsoft\Windows\INetCache\Content.Outlook\TPXQL157\[Consumer Awareness 2.csv]Consumer Awareness 2'!$C$3</c:f>
              <c:strCache>
                <c:ptCount val="1"/>
                <c:pt idx="0">
                  <c:v>Jaguar (UK)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lumMod val="50000"/>
                </a:schemeClr>
              </a:solidFill>
              <a:ln w="9525">
                <a:solidFill>
                  <a:schemeClr val="accent6">
                    <a:lumMod val="50000"/>
                  </a:schemeClr>
                </a:solidFill>
              </a:ln>
              <a:effectLst/>
            </c:spPr>
          </c:marker>
          <c:xVal>
            <c:numRef>
              <c:f>'[4]Consumer Awareness 2'!$A$4:$A$124</c:f>
              <c:numCache>
                <c:formatCode>General</c:formatCode>
                <c:ptCount val="121"/>
                <c:pt idx="0">
                  <c:v>42379</c:v>
                </c:pt>
                <c:pt idx="1">
                  <c:v>42386</c:v>
                </c:pt>
                <c:pt idx="2">
                  <c:v>42393</c:v>
                </c:pt>
                <c:pt idx="3">
                  <c:v>42400</c:v>
                </c:pt>
                <c:pt idx="4">
                  <c:v>42407</c:v>
                </c:pt>
                <c:pt idx="5">
                  <c:v>42414</c:v>
                </c:pt>
                <c:pt idx="6">
                  <c:v>42421</c:v>
                </c:pt>
                <c:pt idx="7">
                  <c:v>42428</c:v>
                </c:pt>
                <c:pt idx="8">
                  <c:v>42435</c:v>
                </c:pt>
                <c:pt idx="9">
                  <c:v>42442</c:v>
                </c:pt>
                <c:pt idx="10">
                  <c:v>42449</c:v>
                </c:pt>
                <c:pt idx="11">
                  <c:v>42456</c:v>
                </c:pt>
                <c:pt idx="12">
                  <c:v>42463</c:v>
                </c:pt>
                <c:pt idx="13">
                  <c:v>42470</c:v>
                </c:pt>
                <c:pt idx="14">
                  <c:v>42477</c:v>
                </c:pt>
                <c:pt idx="15">
                  <c:v>42484</c:v>
                </c:pt>
                <c:pt idx="16">
                  <c:v>42491</c:v>
                </c:pt>
                <c:pt idx="17">
                  <c:v>42498</c:v>
                </c:pt>
                <c:pt idx="18">
                  <c:v>42505</c:v>
                </c:pt>
                <c:pt idx="19">
                  <c:v>42512</c:v>
                </c:pt>
                <c:pt idx="20">
                  <c:v>42519</c:v>
                </c:pt>
                <c:pt idx="21">
                  <c:v>42526</c:v>
                </c:pt>
                <c:pt idx="22">
                  <c:v>42533</c:v>
                </c:pt>
                <c:pt idx="23">
                  <c:v>42540</c:v>
                </c:pt>
                <c:pt idx="24">
                  <c:v>42547</c:v>
                </c:pt>
                <c:pt idx="25">
                  <c:v>42554</c:v>
                </c:pt>
                <c:pt idx="26">
                  <c:v>42561</c:v>
                </c:pt>
                <c:pt idx="27">
                  <c:v>42568</c:v>
                </c:pt>
                <c:pt idx="28">
                  <c:v>42575</c:v>
                </c:pt>
                <c:pt idx="29">
                  <c:v>42582</c:v>
                </c:pt>
                <c:pt idx="30">
                  <c:v>42589</c:v>
                </c:pt>
                <c:pt idx="31">
                  <c:v>42596</c:v>
                </c:pt>
                <c:pt idx="32">
                  <c:v>42603</c:v>
                </c:pt>
                <c:pt idx="33">
                  <c:v>42610</c:v>
                </c:pt>
                <c:pt idx="34">
                  <c:v>42617</c:v>
                </c:pt>
                <c:pt idx="35">
                  <c:v>42624</c:v>
                </c:pt>
                <c:pt idx="36">
                  <c:v>42631</c:v>
                </c:pt>
                <c:pt idx="37">
                  <c:v>42638</c:v>
                </c:pt>
                <c:pt idx="38">
                  <c:v>42645</c:v>
                </c:pt>
                <c:pt idx="39">
                  <c:v>42652</c:v>
                </c:pt>
                <c:pt idx="40">
                  <c:v>42659</c:v>
                </c:pt>
                <c:pt idx="41">
                  <c:v>42666</c:v>
                </c:pt>
                <c:pt idx="42">
                  <c:v>42673</c:v>
                </c:pt>
                <c:pt idx="43">
                  <c:v>42680</c:v>
                </c:pt>
                <c:pt idx="44">
                  <c:v>42687</c:v>
                </c:pt>
                <c:pt idx="45">
                  <c:v>42694</c:v>
                </c:pt>
                <c:pt idx="46">
                  <c:v>42701</c:v>
                </c:pt>
                <c:pt idx="47">
                  <c:v>42708</c:v>
                </c:pt>
                <c:pt idx="48">
                  <c:v>42715</c:v>
                </c:pt>
                <c:pt idx="49">
                  <c:v>42722</c:v>
                </c:pt>
                <c:pt idx="50">
                  <c:v>42729</c:v>
                </c:pt>
                <c:pt idx="51">
                  <c:v>42736</c:v>
                </c:pt>
                <c:pt idx="52">
                  <c:v>42743</c:v>
                </c:pt>
                <c:pt idx="53">
                  <c:v>42750</c:v>
                </c:pt>
                <c:pt idx="54">
                  <c:v>42757</c:v>
                </c:pt>
                <c:pt idx="55">
                  <c:v>42764</c:v>
                </c:pt>
                <c:pt idx="56">
                  <c:v>42771</c:v>
                </c:pt>
                <c:pt idx="57">
                  <c:v>42778</c:v>
                </c:pt>
                <c:pt idx="58">
                  <c:v>42785</c:v>
                </c:pt>
                <c:pt idx="59">
                  <c:v>42792</c:v>
                </c:pt>
                <c:pt idx="60">
                  <c:v>42799</c:v>
                </c:pt>
                <c:pt idx="61">
                  <c:v>42806</c:v>
                </c:pt>
                <c:pt idx="62">
                  <c:v>42813</c:v>
                </c:pt>
                <c:pt idx="63">
                  <c:v>42820</c:v>
                </c:pt>
                <c:pt idx="64">
                  <c:v>42827</c:v>
                </c:pt>
                <c:pt idx="65">
                  <c:v>42834</c:v>
                </c:pt>
                <c:pt idx="66">
                  <c:v>42841</c:v>
                </c:pt>
                <c:pt idx="67">
                  <c:v>42848</c:v>
                </c:pt>
                <c:pt idx="68">
                  <c:v>42855</c:v>
                </c:pt>
                <c:pt idx="69">
                  <c:v>42862</c:v>
                </c:pt>
                <c:pt idx="70">
                  <c:v>42869</c:v>
                </c:pt>
                <c:pt idx="71">
                  <c:v>42876</c:v>
                </c:pt>
                <c:pt idx="72">
                  <c:v>42883</c:v>
                </c:pt>
                <c:pt idx="73">
                  <c:v>42890</c:v>
                </c:pt>
                <c:pt idx="74">
                  <c:v>42897</c:v>
                </c:pt>
                <c:pt idx="75">
                  <c:v>42904</c:v>
                </c:pt>
                <c:pt idx="76">
                  <c:v>42911</c:v>
                </c:pt>
                <c:pt idx="77">
                  <c:v>42918</c:v>
                </c:pt>
                <c:pt idx="78">
                  <c:v>42925</c:v>
                </c:pt>
                <c:pt idx="79">
                  <c:v>42932</c:v>
                </c:pt>
                <c:pt idx="80">
                  <c:v>42939</c:v>
                </c:pt>
                <c:pt idx="81">
                  <c:v>42946</c:v>
                </c:pt>
                <c:pt idx="82">
                  <c:v>42953</c:v>
                </c:pt>
                <c:pt idx="83">
                  <c:v>42960</c:v>
                </c:pt>
                <c:pt idx="84">
                  <c:v>42967</c:v>
                </c:pt>
                <c:pt idx="85">
                  <c:v>42974</c:v>
                </c:pt>
                <c:pt idx="86">
                  <c:v>42981</c:v>
                </c:pt>
                <c:pt idx="87">
                  <c:v>42988</c:v>
                </c:pt>
                <c:pt idx="88">
                  <c:v>42995</c:v>
                </c:pt>
                <c:pt idx="89">
                  <c:v>43002</c:v>
                </c:pt>
                <c:pt idx="90">
                  <c:v>43009</c:v>
                </c:pt>
                <c:pt idx="91">
                  <c:v>43016</c:v>
                </c:pt>
                <c:pt idx="92">
                  <c:v>43023</c:v>
                </c:pt>
                <c:pt idx="93">
                  <c:v>43030</c:v>
                </c:pt>
                <c:pt idx="94">
                  <c:v>43037</c:v>
                </c:pt>
                <c:pt idx="95">
                  <c:v>43044</c:v>
                </c:pt>
                <c:pt idx="96">
                  <c:v>43051</c:v>
                </c:pt>
                <c:pt idx="97">
                  <c:v>43058</c:v>
                </c:pt>
                <c:pt idx="98">
                  <c:v>43065</c:v>
                </c:pt>
                <c:pt idx="99">
                  <c:v>43072</c:v>
                </c:pt>
                <c:pt idx="100">
                  <c:v>43079</c:v>
                </c:pt>
                <c:pt idx="101">
                  <c:v>43086</c:v>
                </c:pt>
                <c:pt idx="102">
                  <c:v>43093</c:v>
                </c:pt>
                <c:pt idx="103">
                  <c:v>43100</c:v>
                </c:pt>
                <c:pt idx="104">
                  <c:v>43107</c:v>
                </c:pt>
                <c:pt idx="105">
                  <c:v>43114</c:v>
                </c:pt>
                <c:pt idx="106">
                  <c:v>43121</c:v>
                </c:pt>
                <c:pt idx="107">
                  <c:v>43128</c:v>
                </c:pt>
                <c:pt idx="108">
                  <c:v>43135</c:v>
                </c:pt>
                <c:pt idx="109">
                  <c:v>43142</c:v>
                </c:pt>
                <c:pt idx="110">
                  <c:v>43149</c:v>
                </c:pt>
                <c:pt idx="111">
                  <c:v>43156</c:v>
                </c:pt>
                <c:pt idx="112">
                  <c:v>43163</c:v>
                </c:pt>
                <c:pt idx="113">
                  <c:v>43170</c:v>
                </c:pt>
                <c:pt idx="114">
                  <c:v>43177</c:v>
                </c:pt>
                <c:pt idx="115">
                  <c:v>43184</c:v>
                </c:pt>
                <c:pt idx="116">
                  <c:v>43191</c:v>
                </c:pt>
                <c:pt idx="117">
                  <c:v>43198</c:v>
                </c:pt>
                <c:pt idx="118">
                  <c:v>43205</c:v>
                </c:pt>
                <c:pt idx="119">
                  <c:v>43212</c:v>
                </c:pt>
                <c:pt idx="120">
                  <c:v>43219</c:v>
                </c:pt>
              </c:numCache>
            </c:numRef>
          </c:xVal>
          <c:yVal>
            <c:numRef>
              <c:f>'[4]Consumer Awareness 2'!$C$4:$C$124</c:f>
              <c:numCache>
                <c:formatCode>General</c:formatCode>
                <c:ptCount val="121"/>
                <c:pt idx="0">
                  <c:v>18</c:v>
                </c:pt>
                <c:pt idx="1">
                  <c:v>20</c:v>
                </c:pt>
                <c:pt idx="2">
                  <c:v>20</c:v>
                </c:pt>
                <c:pt idx="3">
                  <c:v>21</c:v>
                </c:pt>
                <c:pt idx="4">
                  <c:v>20</c:v>
                </c:pt>
                <c:pt idx="5">
                  <c:v>21</c:v>
                </c:pt>
                <c:pt idx="6">
                  <c:v>21</c:v>
                </c:pt>
                <c:pt idx="7">
                  <c:v>20</c:v>
                </c:pt>
                <c:pt idx="8">
                  <c:v>21</c:v>
                </c:pt>
                <c:pt idx="9">
                  <c:v>19</c:v>
                </c:pt>
                <c:pt idx="10">
                  <c:v>22</c:v>
                </c:pt>
                <c:pt idx="11">
                  <c:v>19</c:v>
                </c:pt>
                <c:pt idx="12">
                  <c:v>20</c:v>
                </c:pt>
                <c:pt idx="13">
                  <c:v>21</c:v>
                </c:pt>
                <c:pt idx="14">
                  <c:v>21</c:v>
                </c:pt>
                <c:pt idx="15">
                  <c:v>20</c:v>
                </c:pt>
                <c:pt idx="16">
                  <c:v>20</c:v>
                </c:pt>
                <c:pt idx="17">
                  <c:v>21</c:v>
                </c:pt>
                <c:pt idx="18">
                  <c:v>21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19</c:v>
                </c:pt>
                <c:pt idx="23">
                  <c:v>20</c:v>
                </c:pt>
                <c:pt idx="24">
                  <c:v>21</c:v>
                </c:pt>
                <c:pt idx="25">
                  <c:v>20</c:v>
                </c:pt>
                <c:pt idx="26">
                  <c:v>19</c:v>
                </c:pt>
                <c:pt idx="27">
                  <c:v>21</c:v>
                </c:pt>
                <c:pt idx="28">
                  <c:v>20</c:v>
                </c:pt>
                <c:pt idx="29">
                  <c:v>20</c:v>
                </c:pt>
                <c:pt idx="30">
                  <c:v>19</c:v>
                </c:pt>
                <c:pt idx="31">
                  <c:v>18</c:v>
                </c:pt>
                <c:pt idx="32">
                  <c:v>19</c:v>
                </c:pt>
                <c:pt idx="33">
                  <c:v>21</c:v>
                </c:pt>
                <c:pt idx="34">
                  <c:v>22</c:v>
                </c:pt>
                <c:pt idx="35">
                  <c:v>23</c:v>
                </c:pt>
                <c:pt idx="36">
                  <c:v>22</c:v>
                </c:pt>
                <c:pt idx="37">
                  <c:v>22</c:v>
                </c:pt>
                <c:pt idx="38">
                  <c:v>21</c:v>
                </c:pt>
                <c:pt idx="39">
                  <c:v>20</c:v>
                </c:pt>
                <c:pt idx="40">
                  <c:v>20</c:v>
                </c:pt>
                <c:pt idx="41">
                  <c:v>19</c:v>
                </c:pt>
                <c:pt idx="42">
                  <c:v>19</c:v>
                </c:pt>
                <c:pt idx="43">
                  <c:v>18</c:v>
                </c:pt>
                <c:pt idx="44">
                  <c:v>22</c:v>
                </c:pt>
                <c:pt idx="45">
                  <c:v>19</c:v>
                </c:pt>
                <c:pt idx="46">
                  <c:v>17</c:v>
                </c:pt>
                <c:pt idx="47">
                  <c:v>17</c:v>
                </c:pt>
                <c:pt idx="48">
                  <c:v>17</c:v>
                </c:pt>
                <c:pt idx="49">
                  <c:v>18</c:v>
                </c:pt>
                <c:pt idx="50">
                  <c:v>17</c:v>
                </c:pt>
                <c:pt idx="51">
                  <c:v>17</c:v>
                </c:pt>
                <c:pt idx="52">
                  <c:v>20</c:v>
                </c:pt>
                <c:pt idx="53">
                  <c:v>19</c:v>
                </c:pt>
                <c:pt idx="54">
                  <c:v>22</c:v>
                </c:pt>
                <c:pt idx="55">
                  <c:v>23</c:v>
                </c:pt>
                <c:pt idx="56">
                  <c:v>22</c:v>
                </c:pt>
                <c:pt idx="57">
                  <c:v>23</c:v>
                </c:pt>
                <c:pt idx="58">
                  <c:v>22</c:v>
                </c:pt>
                <c:pt idx="59">
                  <c:v>22</c:v>
                </c:pt>
                <c:pt idx="60">
                  <c:v>21</c:v>
                </c:pt>
                <c:pt idx="61">
                  <c:v>22</c:v>
                </c:pt>
                <c:pt idx="62">
                  <c:v>21</c:v>
                </c:pt>
                <c:pt idx="63">
                  <c:v>21</c:v>
                </c:pt>
                <c:pt idx="64">
                  <c:v>20</c:v>
                </c:pt>
                <c:pt idx="65">
                  <c:v>20</c:v>
                </c:pt>
                <c:pt idx="66">
                  <c:v>19</c:v>
                </c:pt>
                <c:pt idx="67">
                  <c:v>19</c:v>
                </c:pt>
                <c:pt idx="68">
                  <c:v>20</c:v>
                </c:pt>
                <c:pt idx="69">
                  <c:v>19</c:v>
                </c:pt>
                <c:pt idx="70">
                  <c:v>19</c:v>
                </c:pt>
                <c:pt idx="71">
                  <c:v>18</c:v>
                </c:pt>
                <c:pt idx="72">
                  <c:v>19</c:v>
                </c:pt>
                <c:pt idx="73">
                  <c:v>19</c:v>
                </c:pt>
                <c:pt idx="74">
                  <c:v>21</c:v>
                </c:pt>
                <c:pt idx="75">
                  <c:v>22</c:v>
                </c:pt>
                <c:pt idx="76">
                  <c:v>22</c:v>
                </c:pt>
                <c:pt idx="77">
                  <c:v>21</c:v>
                </c:pt>
                <c:pt idx="78">
                  <c:v>26</c:v>
                </c:pt>
                <c:pt idx="79">
                  <c:v>22</c:v>
                </c:pt>
                <c:pt idx="80">
                  <c:v>21</c:v>
                </c:pt>
                <c:pt idx="81">
                  <c:v>20</c:v>
                </c:pt>
                <c:pt idx="82">
                  <c:v>20</c:v>
                </c:pt>
                <c:pt idx="83">
                  <c:v>19</c:v>
                </c:pt>
                <c:pt idx="84">
                  <c:v>20</c:v>
                </c:pt>
                <c:pt idx="85">
                  <c:v>19</c:v>
                </c:pt>
                <c:pt idx="86">
                  <c:v>21</c:v>
                </c:pt>
                <c:pt idx="87">
                  <c:v>20</c:v>
                </c:pt>
                <c:pt idx="88">
                  <c:v>20</c:v>
                </c:pt>
                <c:pt idx="89">
                  <c:v>20</c:v>
                </c:pt>
                <c:pt idx="90">
                  <c:v>19</c:v>
                </c:pt>
                <c:pt idx="91">
                  <c:v>20</c:v>
                </c:pt>
                <c:pt idx="92">
                  <c:v>18</c:v>
                </c:pt>
                <c:pt idx="93">
                  <c:v>18</c:v>
                </c:pt>
                <c:pt idx="94">
                  <c:v>19</c:v>
                </c:pt>
                <c:pt idx="95">
                  <c:v>20</c:v>
                </c:pt>
                <c:pt idx="96">
                  <c:v>19</c:v>
                </c:pt>
                <c:pt idx="97">
                  <c:v>17</c:v>
                </c:pt>
                <c:pt idx="98">
                  <c:v>19</c:v>
                </c:pt>
                <c:pt idx="99">
                  <c:v>17</c:v>
                </c:pt>
                <c:pt idx="100">
                  <c:v>17</c:v>
                </c:pt>
                <c:pt idx="101">
                  <c:v>19</c:v>
                </c:pt>
                <c:pt idx="102">
                  <c:v>17</c:v>
                </c:pt>
                <c:pt idx="103">
                  <c:v>18</c:v>
                </c:pt>
                <c:pt idx="104">
                  <c:v>21</c:v>
                </c:pt>
                <c:pt idx="105">
                  <c:v>22</c:v>
                </c:pt>
                <c:pt idx="106">
                  <c:v>23</c:v>
                </c:pt>
                <c:pt idx="107">
                  <c:v>25</c:v>
                </c:pt>
                <c:pt idx="108">
                  <c:v>27</c:v>
                </c:pt>
                <c:pt idx="109">
                  <c:v>25</c:v>
                </c:pt>
                <c:pt idx="110">
                  <c:v>24</c:v>
                </c:pt>
                <c:pt idx="111">
                  <c:v>25</c:v>
                </c:pt>
                <c:pt idx="112">
                  <c:v>24</c:v>
                </c:pt>
                <c:pt idx="113">
                  <c:v>22</c:v>
                </c:pt>
                <c:pt idx="114">
                  <c:v>23</c:v>
                </c:pt>
                <c:pt idx="115">
                  <c:v>25</c:v>
                </c:pt>
                <c:pt idx="116">
                  <c:v>22</c:v>
                </c:pt>
                <c:pt idx="117">
                  <c:v>20</c:v>
                </c:pt>
                <c:pt idx="118">
                  <c:v>21</c:v>
                </c:pt>
                <c:pt idx="119">
                  <c:v>20</c:v>
                </c:pt>
                <c:pt idx="120">
                  <c:v>21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705-4AC9-A32C-FBB34A052210}"/>
            </c:ext>
          </c:extLst>
        </c:ser>
        <c:ser>
          <c:idx val="2"/>
          <c:order val="2"/>
          <c:tx>
            <c:strRef>
              <c:f>'C:\Users\AmberRigg\AppData\Local\Microsoft\Windows\INetCache\Content.Outlook\TPXQL157\[Consumer Awareness 2.csv]Consumer Awareness 2'!$D$3</c:f>
              <c:strCache>
                <c:ptCount val="1"/>
                <c:pt idx="0">
                  <c:v>BMW (UK)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75000"/>
                </a:schemeClr>
              </a:solidFill>
              <a:ln w="9525">
                <a:solidFill>
                  <a:schemeClr val="accent1">
                    <a:lumMod val="75000"/>
                  </a:schemeClr>
                </a:solidFill>
              </a:ln>
              <a:effectLst/>
            </c:spPr>
          </c:marker>
          <c:xVal>
            <c:numRef>
              <c:f>'[4]Consumer Awareness 2'!$A$4:$A$124</c:f>
              <c:numCache>
                <c:formatCode>General</c:formatCode>
                <c:ptCount val="121"/>
                <c:pt idx="0">
                  <c:v>42379</c:v>
                </c:pt>
                <c:pt idx="1">
                  <c:v>42386</c:v>
                </c:pt>
                <c:pt idx="2">
                  <c:v>42393</c:v>
                </c:pt>
                <c:pt idx="3">
                  <c:v>42400</c:v>
                </c:pt>
                <c:pt idx="4">
                  <c:v>42407</c:v>
                </c:pt>
                <c:pt idx="5">
                  <c:v>42414</c:v>
                </c:pt>
                <c:pt idx="6">
                  <c:v>42421</c:v>
                </c:pt>
                <c:pt idx="7">
                  <c:v>42428</c:v>
                </c:pt>
                <c:pt idx="8">
                  <c:v>42435</c:v>
                </c:pt>
                <c:pt idx="9">
                  <c:v>42442</c:v>
                </c:pt>
                <c:pt idx="10">
                  <c:v>42449</c:v>
                </c:pt>
                <c:pt idx="11">
                  <c:v>42456</c:v>
                </c:pt>
                <c:pt idx="12">
                  <c:v>42463</c:v>
                </c:pt>
                <c:pt idx="13">
                  <c:v>42470</c:v>
                </c:pt>
                <c:pt idx="14">
                  <c:v>42477</c:v>
                </c:pt>
                <c:pt idx="15">
                  <c:v>42484</c:v>
                </c:pt>
                <c:pt idx="16">
                  <c:v>42491</c:v>
                </c:pt>
                <c:pt idx="17">
                  <c:v>42498</c:v>
                </c:pt>
                <c:pt idx="18">
                  <c:v>42505</c:v>
                </c:pt>
                <c:pt idx="19">
                  <c:v>42512</c:v>
                </c:pt>
                <c:pt idx="20">
                  <c:v>42519</c:v>
                </c:pt>
                <c:pt idx="21">
                  <c:v>42526</c:v>
                </c:pt>
                <c:pt idx="22">
                  <c:v>42533</c:v>
                </c:pt>
                <c:pt idx="23">
                  <c:v>42540</c:v>
                </c:pt>
                <c:pt idx="24">
                  <c:v>42547</c:v>
                </c:pt>
                <c:pt idx="25">
                  <c:v>42554</c:v>
                </c:pt>
                <c:pt idx="26">
                  <c:v>42561</c:v>
                </c:pt>
                <c:pt idx="27">
                  <c:v>42568</c:v>
                </c:pt>
                <c:pt idx="28">
                  <c:v>42575</c:v>
                </c:pt>
                <c:pt idx="29">
                  <c:v>42582</c:v>
                </c:pt>
                <c:pt idx="30">
                  <c:v>42589</c:v>
                </c:pt>
                <c:pt idx="31">
                  <c:v>42596</c:v>
                </c:pt>
                <c:pt idx="32">
                  <c:v>42603</c:v>
                </c:pt>
                <c:pt idx="33">
                  <c:v>42610</c:v>
                </c:pt>
                <c:pt idx="34">
                  <c:v>42617</c:v>
                </c:pt>
                <c:pt idx="35">
                  <c:v>42624</c:v>
                </c:pt>
                <c:pt idx="36">
                  <c:v>42631</c:v>
                </c:pt>
                <c:pt idx="37">
                  <c:v>42638</c:v>
                </c:pt>
                <c:pt idx="38">
                  <c:v>42645</c:v>
                </c:pt>
                <c:pt idx="39">
                  <c:v>42652</c:v>
                </c:pt>
                <c:pt idx="40">
                  <c:v>42659</c:v>
                </c:pt>
                <c:pt idx="41">
                  <c:v>42666</c:v>
                </c:pt>
                <c:pt idx="42">
                  <c:v>42673</c:v>
                </c:pt>
                <c:pt idx="43">
                  <c:v>42680</c:v>
                </c:pt>
                <c:pt idx="44">
                  <c:v>42687</c:v>
                </c:pt>
                <c:pt idx="45">
                  <c:v>42694</c:v>
                </c:pt>
                <c:pt idx="46">
                  <c:v>42701</c:v>
                </c:pt>
                <c:pt idx="47">
                  <c:v>42708</c:v>
                </c:pt>
                <c:pt idx="48">
                  <c:v>42715</c:v>
                </c:pt>
                <c:pt idx="49">
                  <c:v>42722</c:v>
                </c:pt>
                <c:pt idx="50">
                  <c:v>42729</c:v>
                </c:pt>
                <c:pt idx="51">
                  <c:v>42736</c:v>
                </c:pt>
                <c:pt idx="52">
                  <c:v>42743</c:v>
                </c:pt>
                <c:pt idx="53">
                  <c:v>42750</c:v>
                </c:pt>
                <c:pt idx="54">
                  <c:v>42757</c:v>
                </c:pt>
                <c:pt idx="55">
                  <c:v>42764</c:v>
                </c:pt>
                <c:pt idx="56">
                  <c:v>42771</c:v>
                </c:pt>
                <c:pt idx="57">
                  <c:v>42778</c:v>
                </c:pt>
                <c:pt idx="58">
                  <c:v>42785</c:v>
                </c:pt>
                <c:pt idx="59">
                  <c:v>42792</c:v>
                </c:pt>
                <c:pt idx="60">
                  <c:v>42799</c:v>
                </c:pt>
                <c:pt idx="61">
                  <c:v>42806</c:v>
                </c:pt>
                <c:pt idx="62">
                  <c:v>42813</c:v>
                </c:pt>
                <c:pt idx="63">
                  <c:v>42820</c:v>
                </c:pt>
                <c:pt idx="64">
                  <c:v>42827</c:v>
                </c:pt>
                <c:pt idx="65">
                  <c:v>42834</c:v>
                </c:pt>
                <c:pt idx="66">
                  <c:v>42841</c:v>
                </c:pt>
                <c:pt idx="67">
                  <c:v>42848</c:v>
                </c:pt>
                <c:pt idx="68">
                  <c:v>42855</c:v>
                </c:pt>
                <c:pt idx="69">
                  <c:v>42862</c:v>
                </c:pt>
                <c:pt idx="70">
                  <c:v>42869</c:v>
                </c:pt>
                <c:pt idx="71">
                  <c:v>42876</c:v>
                </c:pt>
                <c:pt idx="72">
                  <c:v>42883</c:v>
                </c:pt>
                <c:pt idx="73">
                  <c:v>42890</c:v>
                </c:pt>
                <c:pt idx="74">
                  <c:v>42897</c:v>
                </c:pt>
                <c:pt idx="75">
                  <c:v>42904</c:v>
                </c:pt>
                <c:pt idx="76">
                  <c:v>42911</c:v>
                </c:pt>
                <c:pt idx="77">
                  <c:v>42918</c:v>
                </c:pt>
                <c:pt idx="78">
                  <c:v>42925</c:v>
                </c:pt>
                <c:pt idx="79">
                  <c:v>42932</c:v>
                </c:pt>
                <c:pt idx="80">
                  <c:v>42939</c:v>
                </c:pt>
                <c:pt idx="81">
                  <c:v>42946</c:v>
                </c:pt>
                <c:pt idx="82">
                  <c:v>42953</c:v>
                </c:pt>
                <c:pt idx="83">
                  <c:v>42960</c:v>
                </c:pt>
                <c:pt idx="84">
                  <c:v>42967</c:v>
                </c:pt>
                <c:pt idx="85">
                  <c:v>42974</c:v>
                </c:pt>
                <c:pt idx="86">
                  <c:v>42981</c:v>
                </c:pt>
                <c:pt idx="87">
                  <c:v>42988</c:v>
                </c:pt>
                <c:pt idx="88">
                  <c:v>42995</c:v>
                </c:pt>
                <c:pt idx="89">
                  <c:v>43002</c:v>
                </c:pt>
                <c:pt idx="90">
                  <c:v>43009</c:v>
                </c:pt>
                <c:pt idx="91">
                  <c:v>43016</c:v>
                </c:pt>
                <c:pt idx="92">
                  <c:v>43023</c:v>
                </c:pt>
                <c:pt idx="93">
                  <c:v>43030</c:v>
                </c:pt>
                <c:pt idx="94">
                  <c:v>43037</c:v>
                </c:pt>
                <c:pt idx="95">
                  <c:v>43044</c:v>
                </c:pt>
                <c:pt idx="96">
                  <c:v>43051</c:v>
                </c:pt>
                <c:pt idx="97">
                  <c:v>43058</c:v>
                </c:pt>
                <c:pt idx="98">
                  <c:v>43065</c:v>
                </c:pt>
                <c:pt idx="99">
                  <c:v>43072</c:v>
                </c:pt>
                <c:pt idx="100">
                  <c:v>43079</c:v>
                </c:pt>
                <c:pt idx="101">
                  <c:v>43086</c:v>
                </c:pt>
                <c:pt idx="102">
                  <c:v>43093</c:v>
                </c:pt>
                <c:pt idx="103">
                  <c:v>43100</c:v>
                </c:pt>
                <c:pt idx="104">
                  <c:v>43107</c:v>
                </c:pt>
                <c:pt idx="105">
                  <c:v>43114</c:v>
                </c:pt>
                <c:pt idx="106">
                  <c:v>43121</c:v>
                </c:pt>
                <c:pt idx="107">
                  <c:v>43128</c:v>
                </c:pt>
                <c:pt idx="108">
                  <c:v>43135</c:v>
                </c:pt>
                <c:pt idx="109">
                  <c:v>43142</c:v>
                </c:pt>
                <c:pt idx="110">
                  <c:v>43149</c:v>
                </c:pt>
                <c:pt idx="111">
                  <c:v>43156</c:v>
                </c:pt>
                <c:pt idx="112">
                  <c:v>43163</c:v>
                </c:pt>
                <c:pt idx="113">
                  <c:v>43170</c:v>
                </c:pt>
                <c:pt idx="114">
                  <c:v>43177</c:v>
                </c:pt>
                <c:pt idx="115">
                  <c:v>43184</c:v>
                </c:pt>
                <c:pt idx="116">
                  <c:v>43191</c:v>
                </c:pt>
                <c:pt idx="117">
                  <c:v>43198</c:v>
                </c:pt>
                <c:pt idx="118">
                  <c:v>43205</c:v>
                </c:pt>
                <c:pt idx="119">
                  <c:v>43212</c:v>
                </c:pt>
                <c:pt idx="120">
                  <c:v>43219</c:v>
                </c:pt>
              </c:numCache>
            </c:numRef>
          </c:xVal>
          <c:yVal>
            <c:numRef>
              <c:f>'[4]Consumer Awareness 2'!$D$4:$D$124</c:f>
              <c:numCache>
                <c:formatCode>General</c:formatCode>
                <c:ptCount val="121"/>
                <c:pt idx="0">
                  <c:v>81</c:v>
                </c:pt>
                <c:pt idx="1">
                  <c:v>84</c:v>
                </c:pt>
                <c:pt idx="2">
                  <c:v>84</c:v>
                </c:pt>
                <c:pt idx="3">
                  <c:v>84</c:v>
                </c:pt>
                <c:pt idx="4">
                  <c:v>84</c:v>
                </c:pt>
                <c:pt idx="5">
                  <c:v>89</c:v>
                </c:pt>
                <c:pt idx="6">
                  <c:v>87</c:v>
                </c:pt>
                <c:pt idx="7">
                  <c:v>86</c:v>
                </c:pt>
                <c:pt idx="8">
                  <c:v>89</c:v>
                </c:pt>
                <c:pt idx="9">
                  <c:v>89</c:v>
                </c:pt>
                <c:pt idx="10">
                  <c:v>86</c:v>
                </c:pt>
                <c:pt idx="11">
                  <c:v>85</c:v>
                </c:pt>
                <c:pt idx="12">
                  <c:v>85</c:v>
                </c:pt>
                <c:pt idx="13">
                  <c:v>88</c:v>
                </c:pt>
                <c:pt idx="14">
                  <c:v>86</c:v>
                </c:pt>
                <c:pt idx="15">
                  <c:v>85</c:v>
                </c:pt>
                <c:pt idx="16">
                  <c:v>83</c:v>
                </c:pt>
                <c:pt idx="17">
                  <c:v>83</c:v>
                </c:pt>
                <c:pt idx="18">
                  <c:v>85</c:v>
                </c:pt>
                <c:pt idx="19">
                  <c:v>91</c:v>
                </c:pt>
                <c:pt idx="20">
                  <c:v>87</c:v>
                </c:pt>
                <c:pt idx="21">
                  <c:v>83</c:v>
                </c:pt>
                <c:pt idx="22">
                  <c:v>81</c:v>
                </c:pt>
                <c:pt idx="23">
                  <c:v>80</c:v>
                </c:pt>
                <c:pt idx="24">
                  <c:v>80</c:v>
                </c:pt>
                <c:pt idx="25">
                  <c:v>80</c:v>
                </c:pt>
                <c:pt idx="26">
                  <c:v>80</c:v>
                </c:pt>
                <c:pt idx="27">
                  <c:v>82</c:v>
                </c:pt>
                <c:pt idx="28">
                  <c:v>82</c:v>
                </c:pt>
                <c:pt idx="29">
                  <c:v>85</c:v>
                </c:pt>
                <c:pt idx="30">
                  <c:v>82</c:v>
                </c:pt>
                <c:pt idx="31">
                  <c:v>76</c:v>
                </c:pt>
                <c:pt idx="32">
                  <c:v>81</c:v>
                </c:pt>
                <c:pt idx="33">
                  <c:v>81</c:v>
                </c:pt>
                <c:pt idx="34">
                  <c:v>90</c:v>
                </c:pt>
                <c:pt idx="35">
                  <c:v>85</c:v>
                </c:pt>
                <c:pt idx="36">
                  <c:v>81</c:v>
                </c:pt>
                <c:pt idx="37">
                  <c:v>82</c:v>
                </c:pt>
                <c:pt idx="38">
                  <c:v>80</c:v>
                </c:pt>
                <c:pt idx="39">
                  <c:v>82</c:v>
                </c:pt>
                <c:pt idx="40">
                  <c:v>78</c:v>
                </c:pt>
                <c:pt idx="41">
                  <c:v>77</c:v>
                </c:pt>
                <c:pt idx="42">
                  <c:v>77</c:v>
                </c:pt>
                <c:pt idx="43">
                  <c:v>77</c:v>
                </c:pt>
                <c:pt idx="44">
                  <c:v>77</c:v>
                </c:pt>
                <c:pt idx="45">
                  <c:v>74</c:v>
                </c:pt>
                <c:pt idx="46">
                  <c:v>73</c:v>
                </c:pt>
                <c:pt idx="47">
                  <c:v>70</c:v>
                </c:pt>
                <c:pt idx="48">
                  <c:v>73</c:v>
                </c:pt>
                <c:pt idx="49">
                  <c:v>75</c:v>
                </c:pt>
                <c:pt idx="50">
                  <c:v>70</c:v>
                </c:pt>
                <c:pt idx="51">
                  <c:v>77</c:v>
                </c:pt>
                <c:pt idx="52">
                  <c:v>79</c:v>
                </c:pt>
                <c:pt idx="53">
                  <c:v>81</c:v>
                </c:pt>
                <c:pt idx="54">
                  <c:v>84</c:v>
                </c:pt>
                <c:pt idx="55">
                  <c:v>82</c:v>
                </c:pt>
                <c:pt idx="56">
                  <c:v>84</c:v>
                </c:pt>
                <c:pt idx="57">
                  <c:v>86</c:v>
                </c:pt>
                <c:pt idx="58">
                  <c:v>86</c:v>
                </c:pt>
                <c:pt idx="59">
                  <c:v>86</c:v>
                </c:pt>
                <c:pt idx="60">
                  <c:v>89</c:v>
                </c:pt>
                <c:pt idx="61">
                  <c:v>86</c:v>
                </c:pt>
                <c:pt idx="62">
                  <c:v>84</c:v>
                </c:pt>
                <c:pt idx="63">
                  <c:v>86</c:v>
                </c:pt>
                <c:pt idx="64">
                  <c:v>82</c:v>
                </c:pt>
                <c:pt idx="65">
                  <c:v>85</c:v>
                </c:pt>
                <c:pt idx="66">
                  <c:v>85</c:v>
                </c:pt>
                <c:pt idx="67">
                  <c:v>80</c:v>
                </c:pt>
                <c:pt idx="68">
                  <c:v>80</c:v>
                </c:pt>
                <c:pt idx="69">
                  <c:v>82</c:v>
                </c:pt>
                <c:pt idx="70">
                  <c:v>81</c:v>
                </c:pt>
                <c:pt idx="71">
                  <c:v>86</c:v>
                </c:pt>
                <c:pt idx="72">
                  <c:v>83</c:v>
                </c:pt>
                <c:pt idx="73">
                  <c:v>73</c:v>
                </c:pt>
                <c:pt idx="74">
                  <c:v>77</c:v>
                </c:pt>
                <c:pt idx="75">
                  <c:v>83</c:v>
                </c:pt>
                <c:pt idx="76">
                  <c:v>83</c:v>
                </c:pt>
                <c:pt idx="77">
                  <c:v>81</c:v>
                </c:pt>
                <c:pt idx="78">
                  <c:v>83</c:v>
                </c:pt>
                <c:pt idx="79">
                  <c:v>80</c:v>
                </c:pt>
                <c:pt idx="80">
                  <c:v>84</c:v>
                </c:pt>
                <c:pt idx="81">
                  <c:v>79</c:v>
                </c:pt>
                <c:pt idx="82">
                  <c:v>81</c:v>
                </c:pt>
                <c:pt idx="83">
                  <c:v>80</c:v>
                </c:pt>
                <c:pt idx="84">
                  <c:v>83</c:v>
                </c:pt>
                <c:pt idx="85">
                  <c:v>79</c:v>
                </c:pt>
                <c:pt idx="86">
                  <c:v>82</c:v>
                </c:pt>
                <c:pt idx="87">
                  <c:v>84</c:v>
                </c:pt>
                <c:pt idx="88">
                  <c:v>84</c:v>
                </c:pt>
                <c:pt idx="89">
                  <c:v>77</c:v>
                </c:pt>
                <c:pt idx="90">
                  <c:v>75</c:v>
                </c:pt>
                <c:pt idx="91">
                  <c:v>75</c:v>
                </c:pt>
                <c:pt idx="92">
                  <c:v>75</c:v>
                </c:pt>
                <c:pt idx="93">
                  <c:v>74</c:v>
                </c:pt>
                <c:pt idx="94">
                  <c:v>76</c:v>
                </c:pt>
                <c:pt idx="95">
                  <c:v>73</c:v>
                </c:pt>
                <c:pt idx="96">
                  <c:v>74</c:v>
                </c:pt>
                <c:pt idx="97">
                  <c:v>68</c:v>
                </c:pt>
                <c:pt idx="98">
                  <c:v>70</c:v>
                </c:pt>
                <c:pt idx="99">
                  <c:v>67</c:v>
                </c:pt>
                <c:pt idx="100">
                  <c:v>67</c:v>
                </c:pt>
                <c:pt idx="101">
                  <c:v>67</c:v>
                </c:pt>
                <c:pt idx="102">
                  <c:v>66</c:v>
                </c:pt>
                <c:pt idx="103">
                  <c:v>71</c:v>
                </c:pt>
                <c:pt idx="104">
                  <c:v>77</c:v>
                </c:pt>
                <c:pt idx="105">
                  <c:v>79</c:v>
                </c:pt>
                <c:pt idx="106">
                  <c:v>81</c:v>
                </c:pt>
                <c:pt idx="107">
                  <c:v>80</c:v>
                </c:pt>
                <c:pt idx="108">
                  <c:v>83</c:v>
                </c:pt>
                <c:pt idx="109">
                  <c:v>81</c:v>
                </c:pt>
                <c:pt idx="110">
                  <c:v>85</c:v>
                </c:pt>
                <c:pt idx="111">
                  <c:v>78</c:v>
                </c:pt>
                <c:pt idx="112">
                  <c:v>86</c:v>
                </c:pt>
                <c:pt idx="113">
                  <c:v>87</c:v>
                </c:pt>
                <c:pt idx="114">
                  <c:v>88</c:v>
                </c:pt>
                <c:pt idx="115">
                  <c:v>88</c:v>
                </c:pt>
                <c:pt idx="116">
                  <c:v>83</c:v>
                </c:pt>
                <c:pt idx="117">
                  <c:v>82</c:v>
                </c:pt>
                <c:pt idx="118">
                  <c:v>81</c:v>
                </c:pt>
                <c:pt idx="119">
                  <c:v>79</c:v>
                </c:pt>
                <c:pt idx="120">
                  <c:v>82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9705-4AC9-A32C-FBB34A0522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3864064"/>
        <c:axId val="-2103486144"/>
      </c:scatterChart>
      <c:valAx>
        <c:axId val="-2123864064"/>
        <c:scaling>
          <c:orientation val="minMax"/>
          <c:max val="43230"/>
          <c:min val="4248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Date</a:t>
                </a:r>
              </a:p>
            </c:rich>
          </c:tx>
          <c:layout>
            <c:manualLayout>
              <c:xMode val="edge"/>
              <c:yMode val="edge"/>
              <c:x val="0.51712529699373599"/>
              <c:y val="0.935408091877602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mmmm\ yy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3486144"/>
        <c:crosses val="autoZero"/>
        <c:crossBetween val="midCat"/>
        <c:majorUnit val="130"/>
        <c:minorUnit val="10"/>
      </c:valAx>
      <c:valAx>
        <c:axId val="-2103486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Engagement </a:t>
                </a:r>
              </a:p>
            </c:rich>
          </c:tx>
          <c:layout>
            <c:manualLayout>
              <c:xMode val="edge"/>
              <c:yMode val="edge"/>
              <c:x val="9.2596834486598206E-3"/>
              <c:y val="0.421064819388153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386406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2249137039688203"/>
          <c:y val="9.4908803871235098E-2"/>
          <c:w val="0.355017259206236"/>
          <c:h val="5.50696244319337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UK Net</a:t>
            </a:r>
            <a:r>
              <a:rPr lang="en-GB" baseline="0" dirty="0"/>
              <a:t> Disposable Income per capita vs BEV UK Registrations  </a:t>
            </a:r>
            <a:endParaRPr lang="en-GB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3819067440969097E-2"/>
          <c:y val="0.151010570139713"/>
          <c:w val="0.86077837774899202"/>
          <c:h val="0.74449261900338704"/>
        </c:manualLayout>
      </c:layout>
      <c:barChart>
        <c:barDir val="col"/>
        <c:grouping val="clustered"/>
        <c:varyColors val="0"/>
        <c:ser>
          <c:idx val="2"/>
          <c:order val="1"/>
          <c:tx>
            <c:strRef>
              <c:f>'Car Sector'!$L$7</c:f>
              <c:strCache>
                <c:ptCount val="1"/>
                <c:pt idx="0">
                  <c:v>Tesla model X P100D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Sector'!$L$8:$L$14</c:f>
              <c:numCache>
                <c:formatCode>General</c:formatCode>
                <c:ptCount val="7"/>
                <c:pt idx="0">
                  <c:v>8</c:v>
                </c:pt>
                <c:pt idx="1">
                  <c:v>120</c:v>
                </c:pt>
                <c:pt idx="2">
                  <c:v>161</c:v>
                </c:pt>
                <c:pt idx="3">
                  <c:v>205</c:v>
                </c:pt>
                <c:pt idx="4">
                  <c:v>246</c:v>
                </c:pt>
                <c:pt idx="5">
                  <c:v>274</c:v>
                </c:pt>
                <c:pt idx="6">
                  <c:v>301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90-4788-9F50-0FB4CCC023F4}"/>
            </c:ext>
          </c:extLst>
        </c:ser>
        <c:ser>
          <c:idx val="1"/>
          <c:order val="2"/>
          <c:tx>
            <c:strRef>
              <c:f>'Car Sector'!$J$7</c:f>
              <c:strCache>
                <c:ptCount val="1"/>
                <c:pt idx="0">
                  <c:v>Tesla Model X 75D</c:v>
                </c:pt>
              </c:strCache>
            </c:strRef>
          </c:tx>
          <c:spPr>
            <a:solidFill>
              <a:srgbClr val="CCCCFF"/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Sector'!$J$8:$J$14</c:f>
              <c:numCache>
                <c:formatCode>General</c:formatCode>
                <c:ptCount val="7"/>
                <c:pt idx="0">
                  <c:v>2</c:v>
                </c:pt>
                <c:pt idx="1">
                  <c:v>96</c:v>
                </c:pt>
                <c:pt idx="2">
                  <c:v>184</c:v>
                </c:pt>
                <c:pt idx="3">
                  <c:v>363</c:v>
                </c:pt>
                <c:pt idx="4">
                  <c:v>534</c:v>
                </c:pt>
                <c:pt idx="5">
                  <c:v>671</c:v>
                </c:pt>
                <c:pt idx="6">
                  <c:v>785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90-4788-9F50-0FB4CCC023F4}"/>
            </c:ext>
          </c:extLst>
        </c:ser>
        <c:ser>
          <c:idx val="5"/>
          <c:order val="3"/>
          <c:tx>
            <c:strRef>
              <c:f>'Car Sector'!$N$7</c:f>
              <c:strCache>
                <c:ptCount val="1"/>
                <c:pt idx="0">
                  <c:v>BMW i3 120 Ah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Sector'!$N$8:$N$14</c:f>
              <c:numCache>
                <c:formatCode>General</c:formatCode>
                <c:ptCount val="7"/>
                <c:pt idx="0">
                  <c:v>1660</c:v>
                </c:pt>
                <c:pt idx="1">
                  <c:v>1895</c:v>
                </c:pt>
                <c:pt idx="2">
                  <c:v>2133</c:v>
                </c:pt>
                <c:pt idx="3">
                  <c:v>2309</c:v>
                </c:pt>
                <c:pt idx="4">
                  <c:v>2572</c:v>
                </c:pt>
                <c:pt idx="5">
                  <c:v>2681</c:v>
                </c:pt>
                <c:pt idx="6">
                  <c:v>2779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290-4788-9F50-0FB4CCC023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2040333952"/>
        <c:axId val="2040346000"/>
      </c:barChart>
      <c:lineChart>
        <c:grouping val="standard"/>
        <c:varyColors val="0"/>
        <c:ser>
          <c:idx val="0"/>
          <c:order val="0"/>
          <c:tx>
            <c:strRef>
              <c:f>'Car Sector'!$C$7</c:f>
              <c:strCache>
                <c:ptCount val="1"/>
                <c:pt idx="0">
                  <c:v>UK Real net national disposable income per capita</c:v>
                </c:pt>
              </c:strCache>
            </c:strRef>
          </c:tx>
          <c:spPr>
            <a:ln w="34925" cap="rnd">
              <a:solidFill>
                <a:schemeClr val="tx1"/>
              </a:solidFill>
              <a:round/>
              <a:tailEnd type="arrow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Sector'!$C$8:$C$14</c:f>
              <c:numCache>
                <c:formatCode>0.0</c:formatCode>
                <c:ptCount val="7"/>
                <c:pt idx="0">
                  <c:v>6430</c:v>
                </c:pt>
                <c:pt idx="1">
                  <c:v>6499</c:v>
                </c:pt>
                <c:pt idx="2" formatCode="General">
                  <c:v>6398</c:v>
                </c:pt>
                <c:pt idx="3" formatCode="General">
                  <c:v>6446</c:v>
                </c:pt>
                <c:pt idx="4" formatCode="General">
                  <c:v>6433</c:v>
                </c:pt>
                <c:pt idx="5" formatCode="General">
                  <c:v>6489</c:v>
                </c:pt>
                <c:pt idx="6" formatCode="General">
                  <c:v>6478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290-4788-9F50-0FB4CCC023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40371968"/>
        <c:axId val="2040358704"/>
        <c:extLst/>
      </c:lineChart>
      <c:catAx>
        <c:axId val="2040371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Yearly Quarters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0358704"/>
        <c:crosses val="autoZero"/>
        <c:auto val="1"/>
        <c:lblAlgn val="ctr"/>
        <c:lblOffset val="100"/>
        <c:noMultiLvlLbl val="0"/>
      </c:catAx>
      <c:valAx>
        <c:axId val="2040358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Net</a:t>
                </a:r>
                <a:r>
                  <a:rPr lang="en-GB" baseline="0"/>
                  <a:t> Disposable Income (£)</a:t>
                </a:r>
                <a:endParaRPr lang="en-GB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0371968"/>
        <c:crosses val="autoZero"/>
        <c:crossBetween val="between"/>
      </c:valAx>
      <c:valAx>
        <c:axId val="2040346000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BEV UK</a:t>
                </a:r>
                <a:r>
                  <a:rPr lang="en-GB" baseline="0"/>
                  <a:t> Registrations</a:t>
                </a:r>
                <a:endParaRPr lang="en-GB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0333952"/>
        <c:crosses val="max"/>
        <c:crossBetween val="between"/>
      </c:valAx>
      <c:catAx>
        <c:axId val="204033395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0403460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Inflation Rate UK vs BEV Registrations</a:t>
            </a:r>
            <a:r>
              <a:rPr lang="en-GB" baseline="0" dirty="0"/>
              <a:t> UK</a:t>
            </a:r>
            <a:endParaRPr lang="en-GB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1"/>
          <c:tx>
            <c:strRef>
              <c:f>'Car Sector'!$L$7</c:f>
              <c:strCache>
                <c:ptCount val="1"/>
                <c:pt idx="0">
                  <c:v>Tesla model X P100D</c:v>
                </c:pt>
              </c:strCache>
            </c:strRef>
          </c:tx>
          <c:spPr>
            <a:solidFill>
              <a:schemeClr val="accent5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Sector'!$L$8:$L$14</c:f>
              <c:numCache>
                <c:formatCode>General</c:formatCode>
                <c:ptCount val="7"/>
                <c:pt idx="0">
                  <c:v>8</c:v>
                </c:pt>
                <c:pt idx="1">
                  <c:v>120</c:v>
                </c:pt>
                <c:pt idx="2">
                  <c:v>161</c:v>
                </c:pt>
                <c:pt idx="3">
                  <c:v>205</c:v>
                </c:pt>
                <c:pt idx="4">
                  <c:v>246</c:v>
                </c:pt>
                <c:pt idx="5">
                  <c:v>274</c:v>
                </c:pt>
                <c:pt idx="6">
                  <c:v>301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FE-4866-B65B-1104BC8409B0}"/>
            </c:ext>
          </c:extLst>
        </c:ser>
        <c:ser>
          <c:idx val="1"/>
          <c:order val="2"/>
          <c:tx>
            <c:strRef>
              <c:f>'Car Sector'!$J$7</c:f>
              <c:strCache>
                <c:ptCount val="1"/>
                <c:pt idx="0">
                  <c:v>Tesla Model X 75D</c:v>
                </c:pt>
              </c:strCache>
            </c:strRef>
          </c:tx>
          <c:spPr>
            <a:solidFill>
              <a:srgbClr val="CCCCFF"/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Sector'!$J$8:$J$14</c:f>
              <c:numCache>
                <c:formatCode>General</c:formatCode>
                <c:ptCount val="7"/>
                <c:pt idx="0">
                  <c:v>2</c:v>
                </c:pt>
                <c:pt idx="1">
                  <c:v>96</c:v>
                </c:pt>
                <c:pt idx="2">
                  <c:v>184</c:v>
                </c:pt>
                <c:pt idx="3">
                  <c:v>363</c:v>
                </c:pt>
                <c:pt idx="4">
                  <c:v>534</c:v>
                </c:pt>
                <c:pt idx="5">
                  <c:v>671</c:v>
                </c:pt>
                <c:pt idx="6">
                  <c:v>785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7FE-4866-B65B-1104BC8409B0}"/>
            </c:ext>
          </c:extLst>
        </c:ser>
        <c:ser>
          <c:idx val="3"/>
          <c:order val="3"/>
          <c:tx>
            <c:strRef>
              <c:f>'Car Sector'!$N$7</c:f>
              <c:strCache>
                <c:ptCount val="1"/>
                <c:pt idx="0">
                  <c:v>BMW i3 120 Ah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Sector'!$N$8:$N$14</c:f>
              <c:numCache>
                <c:formatCode>General</c:formatCode>
                <c:ptCount val="7"/>
                <c:pt idx="0">
                  <c:v>1660</c:v>
                </c:pt>
                <c:pt idx="1">
                  <c:v>1895</c:v>
                </c:pt>
                <c:pt idx="2">
                  <c:v>2133</c:v>
                </c:pt>
                <c:pt idx="3">
                  <c:v>2309</c:v>
                </c:pt>
                <c:pt idx="4">
                  <c:v>2572</c:v>
                </c:pt>
                <c:pt idx="5">
                  <c:v>2681</c:v>
                </c:pt>
                <c:pt idx="6">
                  <c:v>2779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7FE-4866-B65B-1104BC8409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2074770960"/>
        <c:axId val="2074822416"/>
      </c:barChart>
      <c:lineChart>
        <c:grouping val="standard"/>
        <c:varyColors val="0"/>
        <c:ser>
          <c:idx val="0"/>
          <c:order val="0"/>
          <c:tx>
            <c:strRef>
              <c:f>'Car Sector'!$E$7</c:f>
              <c:strCache>
                <c:ptCount val="1"/>
                <c:pt idx="0">
                  <c:v>Inflation Rate UK</c:v>
                </c:pt>
              </c:strCache>
            </c:strRef>
          </c:tx>
          <c:spPr>
            <a:ln w="34925" cap="rnd">
              <a:solidFill>
                <a:schemeClr val="tx1"/>
              </a:solidFill>
              <a:round/>
              <a:tailEnd type="arrow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Sector'!$E$8:$E$14</c:f>
              <c:numCache>
                <c:formatCode>General</c:formatCode>
                <c:ptCount val="7"/>
                <c:pt idx="0">
                  <c:v>1.2</c:v>
                </c:pt>
                <c:pt idx="1">
                  <c:v>2.1</c:v>
                </c:pt>
                <c:pt idx="2">
                  <c:v>2.8</c:v>
                </c:pt>
                <c:pt idx="3">
                  <c:v>2.8</c:v>
                </c:pt>
                <c:pt idx="4">
                  <c:v>3</c:v>
                </c:pt>
                <c:pt idx="5">
                  <c:v>2.7</c:v>
                </c:pt>
                <c:pt idx="6">
                  <c:v>2.4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7FE-4866-B65B-1104BC8409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03473344"/>
        <c:axId val="2074810016"/>
      </c:lineChart>
      <c:catAx>
        <c:axId val="-21034733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Yearly Quarters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4810016"/>
        <c:crosses val="autoZero"/>
        <c:auto val="1"/>
        <c:lblAlgn val="ctr"/>
        <c:lblOffset val="100"/>
        <c:noMultiLvlLbl val="0"/>
      </c:catAx>
      <c:valAx>
        <c:axId val="2074810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Inflation</a:t>
                </a:r>
                <a:r>
                  <a:rPr lang="en-GB" baseline="0"/>
                  <a:t> Rate  (%)</a:t>
                </a:r>
                <a:endParaRPr lang="en-GB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3473344"/>
        <c:crosses val="autoZero"/>
        <c:crossBetween val="between"/>
      </c:valAx>
      <c:valAx>
        <c:axId val="2074822416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BEV UK</a:t>
                </a:r>
                <a:r>
                  <a:rPr lang="en-GB" baseline="0"/>
                  <a:t> Registrations</a:t>
                </a:r>
                <a:r>
                  <a:rPr lang="en-GB"/>
                  <a:t> 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4770960"/>
        <c:crosses val="max"/>
        <c:crossBetween val="between"/>
      </c:valAx>
      <c:catAx>
        <c:axId val="2074770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7482241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UK</a:t>
            </a:r>
            <a:r>
              <a:rPr lang="en-GB" baseline="0" dirty="0"/>
              <a:t> Fuel Cost vs BEV UK Registrations</a:t>
            </a:r>
            <a:endParaRPr lang="en-GB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12321204729461E-2"/>
          <c:y val="0.13441448412698401"/>
          <c:w val="0.87560715460463101"/>
          <c:h val="0.72641805555555605"/>
        </c:manualLayout>
      </c:layout>
      <c:barChart>
        <c:barDir val="col"/>
        <c:grouping val="clustered"/>
        <c:varyColors val="0"/>
        <c:ser>
          <c:idx val="2"/>
          <c:order val="0"/>
          <c:tx>
            <c:strRef>
              <c:f>'Car Sector'!$L$7</c:f>
              <c:strCache>
                <c:ptCount val="1"/>
                <c:pt idx="0">
                  <c:v>Tesla model X P100D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Sector'!$L$8:$L$14</c:f>
              <c:numCache>
                <c:formatCode>General</c:formatCode>
                <c:ptCount val="7"/>
                <c:pt idx="0">
                  <c:v>8</c:v>
                </c:pt>
                <c:pt idx="1">
                  <c:v>120</c:v>
                </c:pt>
                <c:pt idx="2">
                  <c:v>161</c:v>
                </c:pt>
                <c:pt idx="3">
                  <c:v>205</c:v>
                </c:pt>
                <c:pt idx="4">
                  <c:v>246</c:v>
                </c:pt>
                <c:pt idx="5">
                  <c:v>274</c:v>
                </c:pt>
                <c:pt idx="6">
                  <c:v>301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276-4FAB-ACB3-83C3EC6413FC}"/>
            </c:ext>
          </c:extLst>
        </c:ser>
        <c:ser>
          <c:idx val="1"/>
          <c:order val="1"/>
          <c:tx>
            <c:strRef>
              <c:f>'Car Sector'!$J$7</c:f>
              <c:strCache>
                <c:ptCount val="1"/>
                <c:pt idx="0">
                  <c:v>Tesla Model X 75D</c:v>
                </c:pt>
              </c:strCache>
            </c:strRef>
          </c:tx>
          <c:spPr>
            <a:solidFill>
              <a:srgbClr val="CCCCFF"/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Sector'!$J$8:$J$14</c:f>
              <c:numCache>
                <c:formatCode>General</c:formatCode>
                <c:ptCount val="7"/>
                <c:pt idx="0">
                  <c:v>2</c:v>
                </c:pt>
                <c:pt idx="1">
                  <c:v>96</c:v>
                </c:pt>
                <c:pt idx="2">
                  <c:v>184</c:v>
                </c:pt>
                <c:pt idx="3">
                  <c:v>363</c:v>
                </c:pt>
                <c:pt idx="4">
                  <c:v>534</c:v>
                </c:pt>
                <c:pt idx="5">
                  <c:v>671</c:v>
                </c:pt>
                <c:pt idx="6">
                  <c:v>785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276-4FAB-ACB3-83C3EC6413FC}"/>
            </c:ext>
          </c:extLst>
        </c:ser>
        <c:ser>
          <c:idx val="5"/>
          <c:order val="2"/>
          <c:tx>
            <c:strRef>
              <c:f>'Car Sector'!$N$7</c:f>
              <c:strCache>
                <c:ptCount val="1"/>
                <c:pt idx="0">
                  <c:v>BMW i3 120 Ah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Sector'!$N$8:$N$14</c:f>
              <c:numCache>
                <c:formatCode>General</c:formatCode>
                <c:ptCount val="7"/>
                <c:pt idx="0">
                  <c:v>1660</c:v>
                </c:pt>
                <c:pt idx="1">
                  <c:v>1895</c:v>
                </c:pt>
                <c:pt idx="2">
                  <c:v>2133</c:v>
                </c:pt>
                <c:pt idx="3">
                  <c:v>2309</c:v>
                </c:pt>
                <c:pt idx="4">
                  <c:v>2572</c:v>
                </c:pt>
                <c:pt idx="5">
                  <c:v>2681</c:v>
                </c:pt>
                <c:pt idx="6">
                  <c:v>2779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276-4FAB-ACB3-83C3EC6413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-2124663408"/>
        <c:axId val="-2124669552"/>
        <c:extLst/>
      </c:barChart>
      <c:lineChart>
        <c:grouping val="standard"/>
        <c:varyColors val="0"/>
        <c:ser>
          <c:idx val="0"/>
          <c:order val="3"/>
          <c:tx>
            <c:strRef>
              <c:f>'Car Sector'!$F$7</c:f>
              <c:strCache>
                <c:ptCount val="1"/>
                <c:pt idx="0">
                  <c:v>Petrol Cost (p/L)</c:v>
                </c:pt>
              </c:strCache>
            </c:strRef>
          </c:tx>
          <c:spPr>
            <a:ln w="34925" cap="rnd">
              <a:solidFill>
                <a:schemeClr val="bg1">
                  <a:lumMod val="65000"/>
                </a:schemeClr>
              </a:solidFill>
              <a:round/>
              <a:tailEnd type="arrow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Sector'!$F$8:$F$14</c:f>
              <c:numCache>
                <c:formatCode>General</c:formatCode>
                <c:ptCount val="7"/>
                <c:pt idx="0">
                  <c:v>115.6</c:v>
                </c:pt>
                <c:pt idx="1">
                  <c:v>119.8</c:v>
                </c:pt>
                <c:pt idx="2">
                  <c:v>117.1</c:v>
                </c:pt>
                <c:pt idx="3">
                  <c:v>117</c:v>
                </c:pt>
                <c:pt idx="4">
                  <c:v>119.6</c:v>
                </c:pt>
                <c:pt idx="5">
                  <c:v>121.1</c:v>
                </c:pt>
                <c:pt idx="6">
                  <c:v>125.2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276-4FAB-ACB3-83C3EC6413FC}"/>
            </c:ext>
          </c:extLst>
        </c:ser>
        <c:ser>
          <c:idx val="6"/>
          <c:order val="4"/>
          <c:tx>
            <c:strRef>
              <c:f>'Car Sector'!$G$7</c:f>
              <c:strCache>
                <c:ptCount val="1"/>
                <c:pt idx="0">
                  <c:v>Diesel Cost (p/L)</c:v>
                </c:pt>
              </c:strCache>
            </c:strRef>
          </c:tx>
          <c:spPr>
            <a:ln w="34925" cap="rnd" cmpd="sng">
              <a:solidFill>
                <a:schemeClr val="tx1"/>
              </a:solidFill>
              <a:round/>
              <a:tailEnd type="arrow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>
                    <a:lumMod val="6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Sector'!$G$8:$G$14</c:f>
              <c:numCache>
                <c:formatCode>General</c:formatCode>
                <c:ptCount val="7"/>
                <c:pt idx="0">
                  <c:v>117.6</c:v>
                </c:pt>
                <c:pt idx="1">
                  <c:v>122</c:v>
                </c:pt>
                <c:pt idx="2">
                  <c:v>118.4</c:v>
                </c:pt>
                <c:pt idx="3">
                  <c:v>117.8</c:v>
                </c:pt>
                <c:pt idx="4">
                  <c:v>122</c:v>
                </c:pt>
                <c:pt idx="5">
                  <c:v>123.8</c:v>
                </c:pt>
                <c:pt idx="6">
                  <c:v>128.1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276-4FAB-ACB3-83C3EC6413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24691072"/>
        <c:axId val="-2124675600"/>
        <c:extLst/>
      </c:lineChart>
      <c:catAx>
        <c:axId val="-21246910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Yearly Quarters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4675600"/>
        <c:crosses val="autoZero"/>
        <c:auto val="1"/>
        <c:lblAlgn val="ctr"/>
        <c:lblOffset val="100"/>
        <c:noMultiLvlLbl val="0"/>
      </c:catAx>
      <c:valAx>
        <c:axId val="-2124675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Fuel Cost (p/L)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4691072"/>
        <c:crosses val="autoZero"/>
        <c:crossBetween val="between"/>
      </c:valAx>
      <c:valAx>
        <c:axId val="-2124669552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BEV UK Registrations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4663408"/>
        <c:crosses val="max"/>
        <c:crossBetween val="between"/>
      </c:valAx>
      <c:catAx>
        <c:axId val="-2124663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212466955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UK GDP vs BEV UK Registrations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1"/>
          <c:tx>
            <c:strRef>
              <c:f>'Car Sector'!$L$7</c:f>
              <c:strCache>
                <c:ptCount val="1"/>
                <c:pt idx="0">
                  <c:v>Tesla model X P100D</c:v>
                </c:pt>
              </c:strCache>
            </c:strRef>
          </c:tx>
          <c:spPr>
            <a:solidFill>
              <a:schemeClr val="accent5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Sector'!$L$8:$L$14</c:f>
              <c:numCache>
                <c:formatCode>General</c:formatCode>
                <c:ptCount val="7"/>
                <c:pt idx="0">
                  <c:v>8</c:v>
                </c:pt>
                <c:pt idx="1">
                  <c:v>120</c:v>
                </c:pt>
                <c:pt idx="2">
                  <c:v>161</c:v>
                </c:pt>
                <c:pt idx="3">
                  <c:v>205</c:v>
                </c:pt>
                <c:pt idx="4">
                  <c:v>246</c:v>
                </c:pt>
                <c:pt idx="5">
                  <c:v>274</c:v>
                </c:pt>
                <c:pt idx="6">
                  <c:v>301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A0-4B71-966A-907526CD64D6}"/>
            </c:ext>
          </c:extLst>
        </c:ser>
        <c:ser>
          <c:idx val="1"/>
          <c:order val="2"/>
          <c:tx>
            <c:strRef>
              <c:f>'Car Sector'!$J$7</c:f>
              <c:strCache>
                <c:ptCount val="1"/>
                <c:pt idx="0">
                  <c:v>Tesla Model X 75D</c:v>
                </c:pt>
              </c:strCache>
            </c:strRef>
          </c:tx>
          <c:spPr>
            <a:solidFill>
              <a:srgbClr val="CCCCFF"/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Sector'!$J$8:$J$14</c:f>
              <c:numCache>
                <c:formatCode>General</c:formatCode>
                <c:ptCount val="7"/>
                <c:pt idx="0">
                  <c:v>2</c:v>
                </c:pt>
                <c:pt idx="1">
                  <c:v>96</c:v>
                </c:pt>
                <c:pt idx="2">
                  <c:v>184</c:v>
                </c:pt>
                <c:pt idx="3">
                  <c:v>363</c:v>
                </c:pt>
                <c:pt idx="4">
                  <c:v>534</c:v>
                </c:pt>
                <c:pt idx="5">
                  <c:v>671</c:v>
                </c:pt>
                <c:pt idx="6">
                  <c:v>785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BA0-4B71-966A-907526CD64D6}"/>
            </c:ext>
          </c:extLst>
        </c:ser>
        <c:ser>
          <c:idx val="5"/>
          <c:order val="3"/>
          <c:tx>
            <c:strRef>
              <c:f>'Car Sector'!$N$7</c:f>
              <c:strCache>
                <c:ptCount val="1"/>
                <c:pt idx="0">
                  <c:v>BMW i3 120 Ah</c:v>
                </c:pt>
              </c:strCache>
              <c:extLst xmlns:c15="http://schemas.microsoft.com/office/drawing/2012/chart"/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  <c:extLst xmlns:c15="http://schemas.microsoft.com/office/drawing/2012/chart"/>
            </c:strRef>
          </c:cat>
          <c:val>
            <c:numRef>
              <c:f>'Car Sector'!$N$8:$N$14</c:f>
              <c:numCache>
                <c:formatCode>General</c:formatCode>
                <c:ptCount val="7"/>
                <c:pt idx="0">
                  <c:v>1660</c:v>
                </c:pt>
                <c:pt idx="1">
                  <c:v>1895</c:v>
                </c:pt>
                <c:pt idx="2">
                  <c:v>2133</c:v>
                </c:pt>
                <c:pt idx="3">
                  <c:v>2309</c:v>
                </c:pt>
                <c:pt idx="4">
                  <c:v>2572</c:v>
                </c:pt>
                <c:pt idx="5">
                  <c:v>2681</c:v>
                </c:pt>
                <c:pt idx="6">
                  <c:v>2779</c:v>
                </c:pt>
              </c:numCache>
              <c:extLst xmlns:c15="http://schemas.microsoft.com/office/drawing/2012/chart"/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2-DBA0-4B71-966A-907526CD64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-2123739568"/>
        <c:axId val="-2123745712"/>
        <c:extLst/>
      </c:barChart>
      <c:lineChart>
        <c:grouping val="standard"/>
        <c:varyColors val="0"/>
        <c:ser>
          <c:idx val="0"/>
          <c:order val="0"/>
          <c:tx>
            <c:strRef>
              <c:f>'Car Sector'!$D$7</c:f>
              <c:strCache>
                <c:ptCount val="1"/>
                <c:pt idx="0">
                  <c:v>GDP UK</c:v>
                </c:pt>
              </c:strCache>
            </c:strRef>
          </c:tx>
          <c:spPr>
            <a:ln w="34925" cap="rnd">
              <a:solidFill>
                <a:schemeClr val="tx1"/>
              </a:solidFill>
              <a:round/>
              <a:tailEnd type="arrow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trendline>
            <c:spPr>
              <a:ln w="19050" cap="rnd">
                <a:solidFill>
                  <a:schemeClr val="accent1"/>
                </a:solidFill>
              </a:ln>
              <a:effectLst/>
            </c:spPr>
            <c:trendlineType val="exp"/>
            <c:dispRSqr val="0"/>
            <c:dispEq val="0"/>
          </c:trendline>
          <c:trendline>
            <c:spPr>
              <a:ln w="25400" cap="rnd">
                <a:solidFill>
                  <a:srgbClr val="FF0000"/>
                </a:solidFill>
              </a:ln>
              <a:effectLst/>
            </c:spPr>
            <c:trendlineType val="linear"/>
            <c:dispRSqr val="0"/>
            <c:dispEq val="0"/>
          </c:trendline>
          <c:cat>
            <c:strRef>
              <c:f>'Car Sector'!$B$8:$B$14</c:f>
              <c:strCache>
                <c:ptCount val="7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</c:strCache>
            </c:strRef>
          </c:cat>
          <c:val>
            <c:numRef>
              <c:f>'Car Sector'!$D$8:$D$14</c:f>
              <c:numCache>
                <c:formatCode>General</c:formatCode>
                <c:ptCount val="7"/>
                <c:pt idx="0">
                  <c:v>485897</c:v>
                </c:pt>
                <c:pt idx="1">
                  <c:v>487422</c:v>
                </c:pt>
                <c:pt idx="2">
                  <c:v>488624</c:v>
                </c:pt>
                <c:pt idx="3">
                  <c:v>490876</c:v>
                </c:pt>
                <c:pt idx="4">
                  <c:v>492785</c:v>
                </c:pt>
                <c:pt idx="5">
                  <c:v>493278</c:v>
                </c:pt>
                <c:pt idx="6">
                  <c:v>495251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BA0-4B71-966A-907526CD64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23753504"/>
        <c:axId val="-2123751888"/>
      </c:lineChart>
      <c:catAx>
        <c:axId val="-21237535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Yearly Quarters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3751888"/>
        <c:crosses val="autoZero"/>
        <c:auto val="1"/>
        <c:lblAlgn val="ctr"/>
        <c:lblOffset val="100"/>
        <c:noMultiLvlLbl val="0"/>
      </c:catAx>
      <c:valAx>
        <c:axId val="-2123751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GDP (£/Million)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3753504"/>
        <c:crosses val="autoZero"/>
        <c:crossBetween val="between"/>
      </c:valAx>
      <c:valAx>
        <c:axId val="-2123745712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BEV UK Registrations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3739568"/>
        <c:crosses val="max"/>
        <c:crossBetween val="between"/>
      </c:valAx>
      <c:catAx>
        <c:axId val="-212373956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212374571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egendEntry>
        <c:idx val="4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GDP vs Registration</a:t>
            </a:r>
            <a:r>
              <a:rPr lang="en-US" baseline="0"/>
              <a:t> for </a:t>
            </a:r>
            <a:r>
              <a:rPr lang="en-US"/>
              <a:t>Tesla Model X 75D</a:t>
            </a:r>
          </a:p>
        </c:rich>
      </c:tx>
      <c:layout>
        <c:manualLayout>
          <c:xMode val="edge"/>
          <c:yMode val="edge"/>
          <c:x val="0.229934651555497"/>
          <c:y val="2.353518927759010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'GDP - Fully Predicted'!$F$2</c:f>
              <c:strCache>
                <c:ptCount val="1"/>
                <c:pt idx="0">
                  <c:v>Tesla Model X 75D</c:v>
                </c:pt>
              </c:strCache>
            </c:strRef>
          </c:tx>
          <c:spPr>
            <a:ln w="9525" cap="rnd">
              <a:solidFill>
                <a:schemeClr val="accent6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chemeClr val="accent6">
                  <a:lumMod val="50000"/>
                </a:schemeClr>
              </a:solidFill>
              <a:ln w="9525" cap="rnd">
                <a:solidFill>
                  <a:schemeClr val="accent6">
                    <a:lumMod val="5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trendline>
            <c:spPr>
              <a:ln w="25400" cap="rnd">
                <a:solidFill>
                  <a:srgbClr val="FF0000"/>
                </a:solidFill>
              </a:ln>
              <a:effectLst/>
            </c:spPr>
            <c:trendlineType val="poly"/>
            <c:order val="2"/>
            <c:dispRSqr val="0"/>
            <c:dispEq val="1"/>
            <c:trendlineLbl>
              <c:layout>
                <c:manualLayout>
                  <c:x val="-8.3667959696282108E-3"/>
                  <c:y val="-5.8475602605487301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900" b="0" i="0" u="none" strike="noStrike" kern="1200" baseline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1200" b="1" baseline="0">
                        <a:solidFill>
                          <a:sysClr val="windowText" lastClr="000000"/>
                        </a:solidFill>
                      </a:rPr>
                      <a:t>Sales</a:t>
                    </a:r>
                    <a:r>
                      <a:rPr lang="en-US" sz="1200" baseline="0">
                        <a:solidFill>
                          <a:sysClr val="windowText" lastClr="000000"/>
                        </a:solidFill>
                      </a:rPr>
                      <a:t> = 5.3475E-06(</a:t>
                    </a:r>
                    <a:r>
                      <a:rPr lang="en-US" sz="1200" b="1" baseline="0">
                        <a:solidFill>
                          <a:sysClr val="windowText" lastClr="000000"/>
                        </a:solidFill>
                      </a:rPr>
                      <a:t>GDP</a:t>
                    </a:r>
                    <a:r>
                      <a:rPr lang="en-US" sz="1200" baseline="0">
                        <a:solidFill>
                          <a:sysClr val="windowText" lastClr="000000"/>
                        </a:solidFill>
                      </a:rPr>
                      <a:t>)</a:t>
                    </a:r>
                    <a:r>
                      <a:rPr lang="en-US" sz="1200" baseline="30000">
                        <a:solidFill>
                          <a:sysClr val="windowText" lastClr="000000"/>
                        </a:solidFill>
                      </a:rPr>
                      <a:t>2</a:t>
                    </a:r>
                    <a:r>
                      <a:rPr lang="en-US" sz="1200" baseline="0">
                        <a:solidFill>
                          <a:sysClr val="windowText" lastClr="000000"/>
                        </a:solidFill>
                      </a:rPr>
                      <a:t> - 5.1513E+00(</a:t>
                    </a:r>
                    <a:r>
                      <a:rPr lang="en-US" sz="1200" b="1" baseline="0">
                        <a:solidFill>
                          <a:sysClr val="windowText" lastClr="000000"/>
                        </a:solidFill>
                      </a:rPr>
                      <a:t>GDP</a:t>
                    </a:r>
                    <a:r>
                      <a:rPr lang="en-US" sz="1200" baseline="0">
                        <a:solidFill>
                          <a:sysClr val="windowText" lastClr="000000"/>
                        </a:solidFill>
                      </a:rPr>
                      <a:t>) + 1.2405E+06</a:t>
                    </a:r>
                    <a:endParaRPr lang="en-US" sz="1200">
                      <a:solidFill>
                        <a:sysClr val="windowText" lastClr="000000"/>
                      </a:solidFill>
                    </a:endParaRPr>
                  </a:p>
                </c:rich>
              </c:tx>
              <c:numFmt formatCode="0.0000E+00" sourceLinked="0"/>
              <c:spPr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'GDP - Fully Predicted'!$E$3:$E$8</c:f>
              <c:numCache>
                <c:formatCode>#\ ###\ ##0</c:formatCode>
                <c:ptCount val="6"/>
                <c:pt idx="0">
                  <c:v>485897</c:v>
                </c:pt>
                <c:pt idx="1">
                  <c:v>487422</c:v>
                </c:pt>
                <c:pt idx="2">
                  <c:v>488624</c:v>
                </c:pt>
                <c:pt idx="3">
                  <c:v>490876</c:v>
                </c:pt>
                <c:pt idx="4">
                  <c:v>492785</c:v>
                </c:pt>
                <c:pt idx="5">
                  <c:v>493278</c:v>
                </c:pt>
              </c:numCache>
            </c:numRef>
          </c:xVal>
          <c:yVal>
            <c:numRef>
              <c:f>'GDP - Fully Predicted'!$F$3:$F$8</c:f>
              <c:numCache>
                <c:formatCode>General</c:formatCode>
                <c:ptCount val="6"/>
                <c:pt idx="0">
                  <c:v>2</c:v>
                </c:pt>
                <c:pt idx="1">
                  <c:v>96</c:v>
                </c:pt>
                <c:pt idx="2">
                  <c:v>184</c:v>
                </c:pt>
                <c:pt idx="3">
                  <c:v>363</c:v>
                </c:pt>
                <c:pt idx="4">
                  <c:v>534</c:v>
                </c:pt>
                <c:pt idx="5">
                  <c:v>671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B09-43C3-8F60-EDA5E8B2AE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3568576"/>
        <c:axId val="-2123562656"/>
      </c:scatterChart>
      <c:valAx>
        <c:axId val="-21235685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GDP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\ ###\ 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3562656"/>
        <c:crosses val="autoZero"/>
        <c:crossBetween val="midCat"/>
      </c:valAx>
      <c:valAx>
        <c:axId val="-2123562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Registered UK </a:t>
                </a:r>
                <a:r>
                  <a:rPr lang="en-GB" baseline="0"/>
                  <a:t>Vehicles</a:t>
                </a:r>
                <a:endParaRPr lang="en-GB"/>
              </a:p>
            </c:rich>
          </c:tx>
          <c:layout>
            <c:manualLayout>
              <c:xMode val="edge"/>
              <c:yMode val="edge"/>
              <c:x val="1.7715489242761302E-2"/>
              <c:y val="0.391956428453252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35685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Excel</a:t>
            </a:r>
            <a:r>
              <a:rPr lang="en-GB" baseline="0"/>
              <a:t> Forcasted GDP UK 2019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'GDP Forcast'!$B$1</c:f>
              <c:strCache>
                <c:ptCount val="1"/>
                <c:pt idx="0">
                  <c:v>GDP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val>
            <c:numRef>
              <c:f>'GDP Forcast'!$B$2:$B$28</c:f>
              <c:numCache>
                <c:formatCode>General</c:formatCode>
                <c:ptCount val="27"/>
                <c:pt idx="0">
                  <c:v>455814</c:v>
                </c:pt>
                <c:pt idx="1">
                  <c:v>459702</c:v>
                </c:pt>
                <c:pt idx="2">
                  <c:v>463201</c:v>
                </c:pt>
                <c:pt idx="3">
                  <c:v>466727</c:v>
                </c:pt>
                <c:pt idx="4">
                  <c:v>468326</c:v>
                </c:pt>
                <c:pt idx="5">
                  <c:v>471018</c:v>
                </c:pt>
                <c:pt idx="6">
                  <c:v>472980</c:v>
                </c:pt>
                <c:pt idx="7">
                  <c:v>476413</c:v>
                </c:pt>
                <c:pt idx="8">
                  <c:v>477421</c:v>
                </c:pt>
                <c:pt idx="9">
                  <c:v>479693</c:v>
                </c:pt>
                <c:pt idx="10">
                  <c:v>482288</c:v>
                </c:pt>
                <c:pt idx="11">
                  <c:v>485897</c:v>
                </c:pt>
                <c:pt idx="12">
                  <c:v>487422</c:v>
                </c:pt>
                <c:pt idx="13">
                  <c:v>488624</c:v>
                </c:pt>
                <c:pt idx="14">
                  <c:v>490876</c:v>
                </c:pt>
                <c:pt idx="15">
                  <c:v>492785</c:v>
                </c:pt>
                <c:pt idx="16">
                  <c:v>493278</c:v>
                </c:pt>
                <c:pt idx="17">
                  <c:v>495251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E61-4490-A7B7-E21DD2A7886B}"/>
            </c:ext>
          </c:extLst>
        </c:ser>
        <c:ser>
          <c:idx val="1"/>
          <c:order val="1"/>
          <c:tx>
            <c:strRef>
              <c:f>'GDP Forcast'!$C$1</c:f>
              <c:strCache>
                <c:ptCount val="1"/>
                <c:pt idx="0">
                  <c:v>Forecast(GDP)</c:v>
                </c:pt>
              </c:strCache>
            </c:strRef>
          </c:tx>
          <c:spPr>
            <a:ln w="254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numRef>
              <c:f>'GDP Forcast'!$A$2:$A$28</c:f>
              <c:numCache>
                <c:formatCode>mmm\-yy</c:formatCode>
                <c:ptCount val="27"/>
                <c:pt idx="0">
                  <c:v>41640</c:v>
                </c:pt>
                <c:pt idx="1">
                  <c:v>41730</c:v>
                </c:pt>
                <c:pt idx="2">
                  <c:v>41821</c:v>
                </c:pt>
                <c:pt idx="3">
                  <c:v>41913</c:v>
                </c:pt>
                <c:pt idx="4">
                  <c:v>42005</c:v>
                </c:pt>
                <c:pt idx="5">
                  <c:v>42095</c:v>
                </c:pt>
                <c:pt idx="6">
                  <c:v>42186</c:v>
                </c:pt>
                <c:pt idx="7">
                  <c:v>42278</c:v>
                </c:pt>
                <c:pt idx="8">
                  <c:v>42370</c:v>
                </c:pt>
                <c:pt idx="9">
                  <c:v>42461</c:v>
                </c:pt>
                <c:pt idx="10">
                  <c:v>42552</c:v>
                </c:pt>
                <c:pt idx="11">
                  <c:v>42644</c:v>
                </c:pt>
                <c:pt idx="12">
                  <c:v>42736</c:v>
                </c:pt>
                <c:pt idx="13">
                  <c:v>42826</c:v>
                </c:pt>
                <c:pt idx="14">
                  <c:v>42917</c:v>
                </c:pt>
                <c:pt idx="15">
                  <c:v>43009</c:v>
                </c:pt>
                <c:pt idx="16">
                  <c:v>43101</c:v>
                </c:pt>
                <c:pt idx="17">
                  <c:v>43191</c:v>
                </c:pt>
                <c:pt idx="18">
                  <c:v>43282</c:v>
                </c:pt>
                <c:pt idx="19">
                  <c:v>43374</c:v>
                </c:pt>
                <c:pt idx="20">
                  <c:v>43466</c:v>
                </c:pt>
                <c:pt idx="21">
                  <c:v>43556</c:v>
                </c:pt>
                <c:pt idx="22">
                  <c:v>43647</c:v>
                </c:pt>
                <c:pt idx="23">
                  <c:v>43739</c:v>
                </c:pt>
                <c:pt idx="24">
                  <c:v>43831</c:v>
                </c:pt>
                <c:pt idx="25">
                  <c:v>43922</c:v>
                </c:pt>
                <c:pt idx="26">
                  <c:v>43952</c:v>
                </c:pt>
              </c:numCache>
            </c:numRef>
          </c:cat>
          <c:val>
            <c:numRef>
              <c:f>'GDP Forcast'!$C$2:$C$28</c:f>
              <c:numCache>
                <c:formatCode>General</c:formatCode>
                <c:ptCount val="27"/>
                <c:pt idx="17">
                  <c:v>495251</c:v>
                </c:pt>
                <c:pt idx="18">
                  <c:v>496837.24474042852</c:v>
                </c:pt>
                <c:pt idx="19">
                  <c:v>498261.09993204009</c:v>
                </c:pt>
                <c:pt idx="20">
                  <c:v>499684.9551236516</c:v>
                </c:pt>
                <c:pt idx="21">
                  <c:v>501108.81031526322</c:v>
                </c:pt>
                <c:pt idx="22">
                  <c:v>502532.66550687479</c:v>
                </c:pt>
                <c:pt idx="23">
                  <c:v>503956.52069848642</c:v>
                </c:pt>
                <c:pt idx="24">
                  <c:v>505380.37589009781</c:v>
                </c:pt>
                <c:pt idx="25">
                  <c:v>506804.23108170961</c:v>
                </c:pt>
                <c:pt idx="26">
                  <c:v>507273.63389213092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E61-4490-A7B7-E21DD2A7886B}"/>
            </c:ext>
          </c:extLst>
        </c:ser>
        <c:ser>
          <c:idx val="2"/>
          <c:order val="2"/>
          <c:tx>
            <c:strRef>
              <c:f>'GDP Forcast'!$D$1</c:f>
              <c:strCache>
                <c:ptCount val="1"/>
                <c:pt idx="0">
                  <c:v>Lower Confidence Bound(GDP)</c:v>
                </c:pt>
              </c:strCache>
            </c:strRef>
          </c:tx>
          <c:spPr>
            <a:ln w="12700" cap="rnd">
              <a:solidFill>
                <a:srgbClr val="FF0000"/>
              </a:solidFill>
              <a:prstDash val="solid"/>
              <a:round/>
            </a:ln>
            <a:effectLst/>
          </c:spPr>
          <c:marker>
            <c:symbol val="none"/>
          </c:marker>
          <c:cat>
            <c:numRef>
              <c:f>'GDP Forcast'!$A$2:$A$28</c:f>
              <c:numCache>
                <c:formatCode>mmm\-yy</c:formatCode>
                <c:ptCount val="27"/>
                <c:pt idx="0">
                  <c:v>41640</c:v>
                </c:pt>
                <c:pt idx="1">
                  <c:v>41730</c:v>
                </c:pt>
                <c:pt idx="2">
                  <c:v>41821</c:v>
                </c:pt>
                <c:pt idx="3">
                  <c:v>41913</c:v>
                </c:pt>
                <c:pt idx="4">
                  <c:v>42005</c:v>
                </c:pt>
                <c:pt idx="5">
                  <c:v>42095</c:v>
                </c:pt>
                <c:pt idx="6">
                  <c:v>42186</c:v>
                </c:pt>
                <c:pt idx="7">
                  <c:v>42278</c:v>
                </c:pt>
                <c:pt idx="8">
                  <c:v>42370</c:v>
                </c:pt>
                <c:pt idx="9">
                  <c:v>42461</c:v>
                </c:pt>
                <c:pt idx="10">
                  <c:v>42552</c:v>
                </c:pt>
                <c:pt idx="11">
                  <c:v>42644</c:v>
                </c:pt>
                <c:pt idx="12">
                  <c:v>42736</c:v>
                </c:pt>
                <c:pt idx="13">
                  <c:v>42826</c:v>
                </c:pt>
                <c:pt idx="14">
                  <c:v>42917</c:v>
                </c:pt>
                <c:pt idx="15">
                  <c:v>43009</c:v>
                </c:pt>
                <c:pt idx="16">
                  <c:v>43101</c:v>
                </c:pt>
                <c:pt idx="17">
                  <c:v>43191</c:v>
                </c:pt>
                <c:pt idx="18">
                  <c:v>43282</c:v>
                </c:pt>
                <c:pt idx="19">
                  <c:v>43374</c:v>
                </c:pt>
                <c:pt idx="20">
                  <c:v>43466</c:v>
                </c:pt>
                <c:pt idx="21">
                  <c:v>43556</c:v>
                </c:pt>
                <c:pt idx="22">
                  <c:v>43647</c:v>
                </c:pt>
                <c:pt idx="23">
                  <c:v>43739</c:v>
                </c:pt>
                <c:pt idx="24">
                  <c:v>43831</c:v>
                </c:pt>
                <c:pt idx="25">
                  <c:v>43922</c:v>
                </c:pt>
                <c:pt idx="26">
                  <c:v>43952</c:v>
                </c:pt>
              </c:numCache>
            </c:numRef>
          </c:cat>
          <c:val>
            <c:numRef>
              <c:f>'GDP Forcast'!$D$2:$D$28</c:f>
              <c:numCache>
                <c:formatCode>General</c:formatCode>
                <c:ptCount val="27"/>
                <c:pt idx="17" formatCode="0.00">
                  <c:v>495251</c:v>
                </c:pt>
                <c:pt idx="18" formatCode="0.00">
                  <c:v>494707.54366738151</c:v>
                </c:pt>
                <c:pt idx="19" formatCode="0.00">
                  <c:v>495598.97359073139</c:v>
                </c:pt>
                <c:pt idx="20" formatCode="0.00">
                  <c:v>496275.76998382318</c:v>
                </c:pt>
                <c:pt idx="21" formatCode="0.00">
                  <c:v>496783.36698830622</c:v>
                </c:pt>
                <c:pt idx="22" formatCode="0.00">
                  <c:v>497155.43388075661</c:v>
                </c:pt>
                <c:pt idx="23" formatCode="0.00">
                  <c:v>497413.96946759638</c:v>
                </c:pt>
                <c:pt idx="24" formatCode="0.00">
                  <c:v>497573.48897846852</c:v>
                </c:pt>
                <c:pt idx="25" formatCode="0.00">
                  <c:v>497644.04040574969</c:v>
                </c:pt>
                <c:pt idx="26" formatCode="0.00">
                  <c:v>497616.7980841297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E61-4490-A7B7-E21DD2A7886B}"/>
            </c:ext>
          </c:extLst>
        </c:ser>
        <c:ser>
          <c:idx val="3"/>
          <c:order val="3"/>
          <c:tx>
            <c:strRef>
              <c:f>'GDP Forcast'!$E$1</c:f>
              <c:strCache>
                <c:ptCount val="1"/>
                <c:pt idx="0">
                  <c:v>Upper Confidence Bound(GDP)</c:v>
                </c:pt>
              </c:strCache>
            </c:strRef>
          </c:tx>
          <c:spPr>
            <a:ln w="12700" cap="rnd">
              <a:solidFill>
                <a:srgbClr val="00B050"/>
              </a:solidFill>
              <a:prstDash val="solid"/>
              <a:round/>
            </a:ln>
            <a:effectLst/>
          </c:spPr>
          <c:marker>
            <c:symbol val="none"/>
          </c:marker>
          <c:cat>
            <c:numRef>
              <c:f>'GDP Forcast'!$A$2:$A$28</c:f>
              <c:numCache>
                <c:formatCode>mmm\-yy</c:formatCode>
                <c:ptCount val="27"/>
                <c:pt idx="0">
                  <c:v>41640</c:v>
                </c:pt>
                <c:pt idx="1">
                  <c:v>41730</c:v>
                </c:pt>
                <c:pt idx="2">
                  <c:v>41821</c:v>
                </c:pt>
                <c:pt idx="3">
                  <c:v>41913</c:v>
                </c:pt>
                <c:pt idx="4">
                  <c:v>42005</c:v>
                </c:pt>
                <c:pt idx="5">
                  <c:v>42095</c:v>
                </c:pt>
                <c:pt idx="6">
                  <c:v>42186</c:v>
                </c:pt>
                <c:pt idx="7">
                  <c:v>42278</c:v>
                </c:pt>
                <c:pt idx="8">
                  <c:v>42370</c:v>
                </c:pt>
                <c:pt idx="9">
                  <c:v>42461</c:v>
                </c:pt>
                <c:pt idx="10">
                  <c:v>42552</c:v>
                </c:pt>
                <c:pt idx="11">
                  <c:v>42644</c:v>
                </c:pt>
                <c:pt idx="12">
                  <c:v>42736</c:v>
                </c:pt>
                <c:pt idx="13">
                  <c:v>42826</c:v>
                </c:pt>
                <c:pt idx="14">
                  <c:v>42917</c:v>
                </c:pt>
                <c:pt idx="15">
                  <c:v>43009</c:v>
                </c:pt>
                <c:pt idx="16">
                  <c:v>43101</c:v>
                </c:pt>
                <c:pt idx="17">
                  <c:v>43191</c:v>
                </c:pt>
                <c:pt idx="18">
                  <c:v>43282</c:v>
                </c:pt>
                <c:pt idx="19">
                  <c:v>43374</c:v>
                </c:pt>
                <c:pt idx="20">
                  <c:v>43466</c:v>
                </c:pt>
                <c:pt idx="21">
                  <c:v>43556</c:v>
                </c:pt>
                <c:pt idx="22">
                  <c:v>43647</c:v>
                </c:pt>
                <c:pt idx="23">
                  <c:v>43739</c:v>
                </c:pt>
                <c:pt idx="24">
                  <c:v>43831</c:v>
                </c:pt>
                <c:pt idx="25">
                  <c:v>43922</c:v>
                </c:pt>
                <c:pt idx="26">
                  <c:v>43952</c:v>
                </c:pt>
              </c:numCache>
            </c:numRef>
          </c:cat>
          <c:val>
            <c:numRef>
              <c:f>'GDP Forcast'!$E$2:$E$28</c:f>
              <c:numCache>
                <c:formatCode>General</c:formatCode>
                <c:ptCount val="27"/>
                <c:pt idx="17" formatCode="0.00">
                  <c:v>495251</c:v>
                </c:pt>
                <c:pt idx="18" formatCode="0.00">
                  <c:v>498966.94581347541</c:v>
                </c:pt>
                <c:pt idx="19" formatCode="0.00">
                  <c:v>500923.22627334879</c:v>
                </c:pt>
                <c:pt idx="20" formatCode="0.00">
                  <c:v>503094.14026348002</c:v>
                </c:pt>
                <c:pt idx="21" formatCode="0.00">
                  <c:v>505434.25364222022</c:v>
                </c:pt>
                <c:pt idx="22" formatCode="0.00">
                  <c:v>507909.89713299292</c:v>
                </c:pt>
                <c:pt idx="23" formatCode="0.00">
                  <c:v>510499.0719293764</c:v>
                </c:pt>
                <c:pt idx="24" formatCode="0.00">
                  <c:v>513187.26280172722</c:v>
                </c:pt>
                <c:pt idx="25" formatCode="0.00">
                  <c:v>515964.4217576693</c:v>
                </c:pt>
                <c:pt idx="26" formatCode="0.00">
                  <c:v>516930.46970013209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E61-4490-A7B7-E21DD2A788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73052112"/>
        <c:axId val="2144742256"/>
      </c:lineChart>
      <c:catAx>
        <c:axId val="20730521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Yearly Quarters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4742256"/>
        <c:crosses val="autoZero"/>
        <c:auto val="1"/>
        <c:lblAlgn val="ctr"/>
        <c:lblOffset val="100"/>
        <c:noMultiLvlLbl val="0"/>
      </c:catAx>
      <c:valAx>
        <c:axId val="2144742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GDP (£/Million)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3052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Upper Excel</a:t>
            </a:r>
            <a:r>
              <a:rPr lang="en-GB" baseline="0"/>
              <a:t> Forcasted BEV UK Registrations based on 2019 UK GDP Growth</a:t>
            </a:r>
            <a:endParaRPr lang="en-GB"/>
          </a:p>
        </c:rich>
      </c:tx>
      <c:layout>
        <c:manualLayout>
          <c:xMode val="edge"/>
          <c:yMode val="edge"/>
          <c:x val="0.147472666666667"/>
          <c:y val="2.170940170940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1"/>
          <c:tx>
            <c:strRef>
              <c:f>'GDP Upper Confidence'!$G$2</c:f>
              <c:strCache>
                <c:ptCount val="1"/>
                <c:pt idx="0">
                  <c:v>Tesla model X P100D</c:v>
                </c:pt>
              </c:strCache>
            </c:strRef>
          </c:tx>
          <c:spPr>
            <a:solidFill>
              <a:schemeClr val="accent5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Upper Confidence'!$B$3:$B$17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2020/2</c:v>
                </c:pt>
              </c:strCache>
            </c:strRef>
          </c:cat>
          <c:val>
            <c:numRef>
              <c:f>'GDP Upper Confidence'!$G$3:$G$17</c:f>
              <c:numCache>
                <c:formatCode>General</c:formatCode>
                <c:ptCount val="15"/>
                <c:pt idx="0">
                  <c:v>8</c:v>
                </c:pt>
                <c:pt idx="1">
                  <c:v>120</c:v>
                </c:pt>
                <c:pt idx="2">
                  <c:v>161</c:v>
                </c:pt>
                <c:pt idx="3">
                  <c:v>205</c:v>
                </c:pt>
                <c:pt idx="4">
                  <c:v>246</c:v>
                </c:pt>
                <c:pt idx="5">
                  <c:v>274</c:v>
                </c:pt>
                <c:pt idx="6">
                  <c:v>301</c:v>
                </c:pt>
                <c:pt idx="7">
                  <c:v>441.35134484674381</c:v>
                </c:pt>
                <c:pt idx="8">
                  <c:v>497.49659404510868</c:v>
                </c:pt>
                <c:pt idx="9">
                  <c:v>559.80182556187754</c:v>
                </c:pt>
                <c:pt idx="10">
                  <c:v>626.96307953171902</c:v>
                </c:pt>
                <c:pt idx="11">
                  <c:v>698.01404771689897</c:v>
                </c:pt>
                <c:pt idx="12">
                  <c:v>772.32336437310198</c:v>
                </c:pt>
                <c:pt idx="13">
                  <c:v>849.47444240957554</c:v>
                </c:pt>
                <c:pt idx="14">
                  <c:v>929.17890444510897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59-4C74-994E-DB3A6AF2EDAF}"/>
            </c:ext>
          </c:extLst>
        </c:ser>
        <c:ser>
          <c:idx val="1"/>
          <c:order val="2"/>
          <c:tx>
            <c:strRef>
              <c:f>'GDP Upper Confidence'!$D$2</c:f>
              <c:strCache>
                <c:ptCount val="1"/>
                <c:pt idx="0">
                  <c:v>Tesla Model X 75D</c:v>
                </c:pt>
              </c:strCache>
            </c:strRef>
          </c:tx>
          <c:spPr>
            <a:solidFill>
              <a:srgbClr val="CCCCFF"/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Upper Confidence'!$B$3:$B$17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2020/2</c:v>
                </c:pt>
              </c:strCache>
            </c:strRef>
          </c:cat>
          <c:val>
            <c:numRef>
              <c:f>'GDP Upper Confidence'!$D$3:$D$17</c:f>
              <c:numCache>
                <c:formatCode>General</c:formatCode>
                <c:ptCount val="15"/>
                <c:pt idx="0">
                  <c:v>2</c:v>
                </c:pt>
                <c:pt idx="1">
                  <c:v>96</c:v>
                </c:pt>
                <c:pt idx="2">
                  <c:v>184</c:v>
                </c:pt>
                <c:pt idx="3">
                  <c:v>363</c:v>
                </c:pt>
                <c:pt idx="4">
                  <c:v>534</c:v>
                </c:pt>
                <c:pt idx="5">
                  <c:v>671</c:v>
                </c:pt>
                <c:pt idx="6">
                  <c:v>785</c:v>
                </c:pt>
                <c:pt idx="7">
                  <c:v>1514.9799940793309</c:v>
                </c:pt>
                <c:pt idx="8">
                  <c:v>1897.553117134375</c:v>
                </c:pt>
                <c:pt idx="9">
                  <c:v>2370.0126154411118</c:v>
                </c:pt>
                <c:pt idx="10">
                  <c:v>2935.744999762388</c:v>
                </c:pt>
                <c:pt idx="11">
                  <c:v>3597.9956162138842</c:v>
                </c:pt>
                <c:pt idx="12">
                  <c:v>4360.7419187377673</c:v>
                </c:pt>
                <c:pt idx="13">
                  <c:v>5228.5198836966883</c:v>
                </c:pt>
                <c:pt idx="14">
                  <c:v>6206.1826592539501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B59-4C74-994E-DB3A6AF2EDAF}"/>
            </c:ext>
          </c:extLst>
        </c:ser>
        <c:ser>
          <c:idx val="3"/>
          <c:order val="3"/>
          <c:tx>
            <c:strRef>
              <c:f>'GDP Upper Confidence'!$H$2</c:f>
              <c:strCache>
                <c:ptCount val="1"/>
                <c:pt idx="0">
                  <c:v>BMW i3 120 Ah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'GDP Upper Confidence'!$B$3:$B$17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2020/2</c:v>
                </c:pt>
              </c:strCache>
            </c:strRef>
          </c:cat>
          <c:val>
            <c:numRef>
              <c:f>'GDP Upper Confidence'!$H$3:$H$17</c:f>
              <c:numCache>
                <c:formatCode>General</c:formatCode>
                <c:ptCount val="15"/>
                <c:pt idx="0">
                  <c:v>1660</c:v>
                </c:pt>
                <c:pt idx="1">
                  <c:v>1895</c:v>
                </c:pt>
                <c:pt idx="2">
                  <c:v>2133</c:v>
                </c:pt>
                <c:pt idx="3">
                  <c:v>2309</c:v>
                </c:pt>
                <c:pt idx="4">
                  <c:v>2572</c:v>
                </c:pt>
                <c:pt idx="5">
                  <c:v>2681</c:v>
                </c:pt>
                <c:pt idx="6">
                  <c:v>2779</c:v>
                </c:pt>
                <c:pt idx="7">
                  <c:v>3303.5872217559081</c:v>
                </c:pt>
                <c:pt idx="8">
                  <c:v>3541.0796695845352</c:v>
                </c:pt>
                <c:pt idx="9">
                  <c:v>3804.6286279864721</c:v>
                </c:pt>
                <c:pt idx="10">
                  <c:v>4088.7183921655242</c:v>
                </c:pt>
                <c:pt idx="11">
                  <c:v>4389.2615119453476</c:v>
                </c:pt>
                <c:pt idx="12">
                  <c:v>4703.5873322262878</c:v>
                </c:pt>
                <c:pt idx="13">
                  <c:v>5029.9337041296967</c:v>
                </c:pt>
                <c:pt idx="14">
                  <c:v>5367.0808013810529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B59-4C74-994E-DB3A6AF2ED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2074870992"/>
        <c:axId val="2074799632"/>
      </c:barChart>
      <c:lineChart>
        <c:grouping val="standard"/>
        <c:varyColors val="0"/>
        <c:ser>
          <c:idx val="0"/>
          <c:order val="0"/>
          <c:tx>
            <c:strRef>
              <c:f>'GDP Upper Confidence'!$C$2</c:f>
              <c:strCache>
                <c:ptCount val="1"/>
                <c:pt idx="0">
                  <c:v>GDP</c:v>
                </c:pt>
              </c:strCache>
            </c:strRef>
          </c:tx>
          <c:spPr>
            <a:ln w="34925" cap="rnd">
              <a:solidFill>
                <a:schemeClr val="tx1"/>
              </a:solidFill>
              <a:round/>
              <a:headEnd type="none"/>
              <a:tailEnd type="arrow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'GDP Upper Confidence'!$B$3:$B$17</c:f>
              <c:strCache>
                <c:ptCount val="15"/>
                <c:pt idx="0">
                  <c:v>2016/4</c:v>
                </c:pt>
                <c:pt idx="1">
                  <c:v>2017/1</c:v>
                </c:pt>
                <c:pt idx="2">
                  <c:v>2017/2</c:v>
                </c:pt>
                <c:pt idx="3">
                  <c:v>2017/3</c:v>
                </c:pt>
                <c:pt idx="4">
                  <c:v>2017/4</c:v>
                </c:pt>
                <c:pt idx="5">
                  <c:v>2018/1</c:v>
                </c:pt>
                <c:pt idx="6">
                  <c:v>2018/2</c:v>
                </c:pt>
                <c:pt idx="7">
                  <c:v>2018/3</c:v>
                </c:pt>
                <c:pt idx="8">
                  <c:v>2018/4</c:v>
                </c:pt>
                <c:pt idx="9">
                  <c:v>2019/1</c:v>
                </c:pt>
                <c:pt idx="10">
                  <c:v>2019/2</c:v>
                </c:pt>
                <c:pt idx="11">
                  <c:v>2019/3</c:v>
                </c:pt>
                <c:pt idx="12">
                  <c:v>2019/4</c:v>
                </c:pt>
                <c:pt idx="13">
                  <c:v>2020/1</c:v>
                </c:pt>
                <c:pt idx="14">
                  <c:v>2020/2</c:v>
                </c:pt>
              </c:strCache>
            </c:strRef>
          </c:cat>
          <c:val>
            <c:numRef>
              <c:f>'GDP Upper Confidence'!$C$3:$C$17</c:f>
              <c:numCache>
                <c:formatCode>General</c:formatCode>
                <c:ptCount val="15"/>
                <c:pt idx="0">
                  <c:v>485897</c:v>
                </c:pt>
                <c:pt idx="1">
                  <c:v>487422</c:v>
                </c:pt>
                <c:pt idx="2">
                  <c:v>488624</c:v>
                </c:pt>
                <c:pt idx="3">
                  <c:v>490876</c:v>
                </c:pt>
                <c:pt idx="4">
                  <c:v>492785</c:v>
                </c:pt>
                <c:pt idx="5">
                  <c:v>493278</c:v>
                </c:pt>
                <c:pt idx="6">
                  <c:v>495251</c:v>
                </c:pt>
                <c:pt idx="7">
                  <c:v>498966.94581347541</c:v>
                </c:pt>
                <c:pt idx="8">
                  <c:v>500923.22627334879</c:v>
                </c:pt>
                <c:pt idx="9">
                  <c:v>503094.14026348002</c:v>
                </c:pt>
                <c:pt idx="10">
                  <c:v>505434.25364222022</c:v>
                </c:pt>
                <c:pt idx="11">
                  <c:v>507909.89713299292</c:v>
                </c:pt>
                <c:pt idx="12">
                  <c:v>510499.0719293764</c:v>
                </c:pt>
                <c:pt idx="13">
                  <c:v>513187.26280172722</c:v>
                </c:pt>
                <c:pt idx="14">
                  <c:v>515964.4217576693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B59-4C74-994E-DB3A6AF2ED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5276544"/>
        <c:axId val="2074884176"/>
      </c:lineChart>
      <c:catAx>
        <c:axId val="21452765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Yearly Quarters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4884176"/>
        <c:crosses val="autoZero"/>
        <c:auto val="1"/>
        <c:lblAlgn val="ctr"/>
        <c:lblOffset val="100"/>
        <c:noMultiLvlLbl val="0"/>
      </c:catAx>
      <c:valAx>
        <c:axId val="2074884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GDP (£/Million)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5276544"/>
        <c:crosses val="autoZero"/>
        <c:crossBetween val="between"/>
      </c:valAx>
      <c:valAx>
        <c:axId val="2074799632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BEV UK Registrations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4870992"/>
        <c:crosses val="max"/>
        <c:crossBetween val="between"/>
      </c:valAx>
      <c:catAx>
        <c:axId val="207487099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07479963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7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0CDD6F-F9FD-48CE-BCD8-F6C81FAE2314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ACF8142-5B48-4852-92BD-3210903A5695}">
      <dgm:prSet phldrT="[Text]" custT="1"/>
      <dgm:spPr>
        <a:noFill/>
        <a:ln w="63500">
          <a:solidFill>
            <a:schemeClr val="accent1">
              <a:lumMod val="75000"/>
            </a:schemeClr>
          </a:solidFill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900" b="1" dirty="0" smtClean="0">
              <a:solidFill>
                <a:schemeClr val="tx1"/>
              </a:solidFill>
            </a:rPr>
            <a:t>Task</a:t>
          </a:r>
        </a:p>
        <a:p>
          <a:pPr>
            <a:lnSpc>
              <a:spcPct val="100000"/>
            </a:lnSpc>
          </a:pPr>
          <a:r>
            <a:rPr lang="en-GB" sz="1900" dirty="0" smtClean="0">
              <a:solidFill>
                <a:schemeClr val="tx1"/>
              </a:solidFill>
            </a:rPr>
            <a:t>To</a:t>
          </a:r>
          <a:r>
            <a:rPr lang="en-GB" sz="1900" baseline="0" dirty="0" smtClean="0">
              <a:solidFill>
                <a:schemeClr val="tx1"/>
              </a:solidFill>
            </a:rPr>
            <a:t> project </a:t>
          </a:r>
          <a:r>
            <a:rPr lang="en-GB" sz="19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a forecast of sales for Fiscal Year 2019 (Apr 2019 / March 2020) for the Jaguar I-Pace all electric SUV.</a:t>
          </a:r>
          <a:endParaRPr lang="en-US" sz="1900" dirty="0">
            <a:solidFill>
              <a:schemeClr val="tx1"/>
            </a:solidFill>
          </a:endParaRPr>
        </a:p>
      </dgm:t>
    </dgm:pt>
    <dgm:pt modelId="{736752CC-E805-49FA-8BC7-2A34B9BD28FE}" type="parTrans" cxnId="{22D0F910-6CCA-4C4B-87A0-FCE8BCB8CD94}">
      <dgm:prSet/>
      <dgm:spPr/>
      <dgm:t>
        <a:bodyPr/>
        <a:lstStyle/>
        <a:p>
          <a:endParaRPr lang="en-US"/>
        </a:p>
      </dgm:t>
    </dgm:pt>
    <dgm:pt modelId="{49EBA3B0-56DD-4190-947F-652832B8DE8E}" type="sibTrans" cxnId="{22D0F910-6CCA-4C4B-87A0-FCE8BCB8CD94}">
      <dgm:prSet/>
      <dgm:spPr>
        <a:solidFill>
          <a:schemeClr val="accent6">
            <a:lumMod val="60000"/>
            <a:lumOff val="4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BF119401-16FC-4275-8CF3-FB52DDE9CF05}">
      <dgm:prSet phldrT="[Text]" custT="1"/>
      <dgm:spPr>
        <a:noFill/>
        <a:ln w="63500"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sz="1900" b="1" dirty="0" smtClean="0">
              <a:solidFill>
                <a:schemeClr val="tx1"/>
              </a:solidFill>
            </a:rPr>
            <a:t>Issues</a:t>
          </a:r>
        </a:p>
        <a:p>
          <a:r>
            <a:rPr lang="en-GB" sz="19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The use of previous sales</a:t>
          </a:r>
          <a:r>
            <a:rPr lang="en-GB" sz="19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 in forecasting is impossible as this “white space” vehicle has only one quarter of sales.</a:t>
          </a:r>
        </a:p>
        <a:p>
          <a:r>
            <a:rPr lang="en-US" sz="1900" dirty="0" smtClean="0">
              <a:solidFill>
                <a:schemeClr val="tx1"/>
              </a:solidFill>
            </a:rPr>
            <a:t>Jaguar currently sells no comparable models.</a:t>
          </a:r>
        </a:p>
        <a:p>
          <a:r>
            <a:rPr lang="en-US" sz="1900" dirty="0" smtClean="0">
              <a:solidFill>
                <a:schemeClr val="tx1"/>
              </a:solidFill>
            </a:rPr>
            <a:t>Excessive new releases makes the BEV market unpredictable.</a:t>
          </a:r>
          <a:endParaRPr lang="en-US" sz="1900" b="1" dirty="0" smtClean="0">
            <a:solidFill>
              <a:schemeClr val="tx1"/>
            </a:solidFill>
          </a:endParaRPr>
        </a:p>
      </dgm:t>
    </dgm:pt>
    <dgm:pt modelId="{1FC3A9F3-72D0-4E23-81BE-CF64B29C5BD1}" type="parTrans" cxnId="{A5EF7AC0-A755-4597-BDB9-9A63F13A8F55}">
      <dgm:prSet/>
      <dgm:spPr/>
      <dgm:t>
        <a:bodyPr/>
        <a:lstStyle/>
        <a:p>
          <a:endParaRPr lang="en-US"/>
        </a:p>
      </dgm:t>
    </dgm:pt>
    <dgm:pt modelId="{E70D46E7-51E5-4006-8AF5-2ACB482BBE8E}" type="sibTrans" cxnId="{A5EF7AC0-A755-4597-BDB9-9A63F13A8F55}">
      <dgm:prSet/>
      <dgm:spPr>
        <a:solidFill>
          <a:schemeClr val="accent6">
            <a:lumMod val="60000"/>
            <a:lumOff val="4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1BF841A3-6DF4-482A-9019-D03531A0E481}">
      <dgm:prSet phldrT="[Text]" custT="1"/>
      <dgm:spPr>
        <a:noFill/>
        <a:ln w="63500"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sz="1900" b="1" dirty="0" smtClean="0">
              <a:solidFill>
                <a:schemeClr val="tx1"/>
              </a:solidFill>
            </a:rPr>
            <a:t>Result</a:t>
          </a:r>
        </a:p>
        <a:p>
          <a:r>
            <a:rPr lang="en-US" sz="1900" dirty="0" smtClean="0">
              <a:solidFill>
                <a:schemeClr val="tx1"/>
              </a:solidFill>
            </a:rPr>
            <a:t>The development of an alternative method for forecasting sales volume of the I-Pace for FY2019 in the United Kingdom .</a:t>
          </a:r>
        </a:p>
        <a:p>
          <a:r>
            <a:rPr lang="en-US" sz="1900" dirty="0" smtClean="0">
              <a:solidFill>
                <a:schemeClr val="tx1"/>
              </a:solidFill>
            </a:rPr>
            <a:t>The alternative model can be combined with existing methods to determine production volumes and the volumes sent to different markets.</a:t>
          </a:r>
        </a:p>
      </dgm:t>
    </dgm:pt>
    <dgm:pt modelId="{D60DA49D-202B-453A-9F2D-131C734A1335}" type="parTrans" cxnId="{45679ED5-C2C5-4861-94DD-10818C8F50DA}">
      <dgm:prSet/>
      <dgm:spPr/>
      <dgm:t>
        <a:bodyPr/>
        <a:lstStyle/>
        <a:p>
          <a:endParaRPr lang="en-US"/>
        </a:p>
      </dgm:t>
    </dgm:pt>
    <dgm:pt modelId="{00F8F261-2A5A-4061-B1DB-4CCCDC3D37A2}" type="sibTrans" cxnId="{45679ED5-C2C5-4861-94DD-10818C8F50DA}">
      <dgm:prSet/>
      <dgm:spPr/>
      <dgm:t>
        <a:bodyPr/>
        <a:lstStyle/>
        <a:p>
          <a:endParaRPr lang="en-US"/>
        </a:p>
      </dgm:t>
    </dgm:pt>
    <dgm:pt modelId="{37D839C2-9499-44C9-9FB7-E7A3CA43C7C9}">
      <dgm:prSet phldrT="[Text]"/>
      <dgm:spPr>
        <a:noFill/>
        <a:ln w="63500">
          <a:solidFill>
            <a:schemeClr val="accent1">
              <a:lumMod val="75000"/>
            </a:schemeClr>
          </a:solidFill>
        </a:ln>
      </dgm:spPr>
      <dgm:t>
        <a:bodyPr/>
        <a:lstStyle/>
        <a:p>
          <a:pPr rtl="0"/>
          <a:endParaRPr lang="en-US" sz="900" dirty="0"/>
        </a:p>
      </dgm:t>
    </dgm:pt>
    <dgm:pt modelId="{20514F11-B3E7-4A45-86FD-0CE82B68965B}" type="parTrans" cxnId="{05BA22CC-5C39-417A-A779-F23E0EDA7350}">
      <dgm:prSet/>
      <dgm:spPr/>
      <dgm:t>
        <a:bodyPr/>
        <a:lstStyle/>
        <a:p>
          <a:endParaRPr lang="en-US"/>
        </a:p>
      </dgm:t>
    </dgm:pt>
    <dgm:pt modelId="{88EB6D5C-8EBA-459B-BB67-72861288199E}" type="sibTrans" cxnId="{05BA22CC-5C39-417A-A779-F23E0EDA7350}">
      <dgm:prSet/>
      <dgm:spPr/>
      <dgm:t>
        <a:bodyPr/>
        <a:lstStyle/>
        <a:p>
          <a:endParaRPr lang="en-US"/>
        </a:p>
      </dgm:t>
    </dgm:pt>
    <dgm:pt modelId="{FFCF99AF-36C0-4100-B08F-7BC92BD2F571}" type="pres">
      <dgm:prSet presAssocID="{ED0CDD6F-F9FD-48CE-BCD8-F6C81FAE2314}" presName="outerComposite" presStyleCnt="0">
        <dgm:presLayoutVars>
          <dgm:chMax val="5"/>
          <dgm:dir/>
          <dgm:resizeHandles val="exact"/>
        </dgm:presLayoutVars>
      </dgm:prSet>
      <dgm:spPr/>
    </dgm:pt>
    <dgm:pt modelId="{03C9DF32-486B-441E-933A-188332CFFF9D}" type="pres">
      <dgm:prSet presAssocID="{ED0CDD6F-F9FD-48CE-BCD8-F6C81FAE2314}" presName="dummyMaxCanvas" presStyleCnt="0">
        <dgm:presLayoutVars/>
      </dgm:prSet>
      <dgm:spPr/>
    </dgm:pt>
    <dgm:pt modelId="{6C5470C3-6F8E-4544-848F-5EC672DAD855}" type="pres">
      <dgm:prSet presAssocID="{ED0CDD6F-F9FD-48CE-BCD8-F6C81FAE2314}" presName="ThreeNodes_1" presStyleLbl="node1" presStyleIdx="0" presStyleCnt="3" custScaleY="65632" custLinFactNeighborX="0" custLinFactNeighborY="-200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291464-4664-45DD-9230-DDFBCF82163E}" type="pres">
      <dgm:prSet presAssocID="{ED0CDD6F-F9FD-48CE-BCD8-F6C81FAE2314}" presName="ThreeNodes_2" presStyleLbl="node1" presStyleIdx="1" presStyleCnt="3" custScaleY="127681" custLinFactNeighborX="378" custLinFactNeighborY="-207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47DF33-6A85-40F3-9799-A96E2E11B56C}" type="pres">
      <dgm:prSet presAssocID="{ED0CDD6F-F9FD-48CE-BCD8-F6C81FAE2314}" presName="ThreeNodes_3" presStyleLbl="node1" presStyleIdx="2" presStyleCnt="3" custScaleY="129744" custLinFactNeighborX="-503" custLinFactNeighborY="41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0A528A-2959-485A-81B6-4500B21144C0}" type="pres">
      <dgm:prSet presAssocID="{ED0CDD6F-F9FD-48CE-BCD8-F6C81FAE2314}" presName="ThreeConn_1-2" presStyleLbl="fgAccFollowNode1" presStyleIdx="0" presStyleCnt="2" custLinFactNeighborY="-52024">
        <dgm:presLayoutVars>
          <dgm:bulletEnabled val="1"/>
        </dgm:presLayoutVars>
      </dgm:prSet>
      <dgm:spPr/>
    </dgm:pt>
    <dgm:pt modelId="{79C734F5-232A-46C7-B4F1-100F5D919895}" type="pres">
      <dgm:prSet presAssocID="{ED0CDD6F-F9FD-48CE-BCD8-F6C81FAE2314}" presName="ThreeConn_2-3" presStyleLbl="fgAccFollowNode1" presStyleIdx="1" presStyleCnt="2">
        <dgm:presLayoutVars>
          <dgm:bulletEnabled val="1"/>
        </dgm:presLayoutVars>
      </dgm:prSet>
      <dgm:spPr/>
    </dgm:pt>
    <dgm:pt modelId="{69BA72F2-44D8-41F4-B06D-F17041015382}" type="pres">
      <dgm:prSet presAssocID="{ED0CDD6F-F9FD-48CE-BCD8-F6C81FAE2314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44CD59-ECEF-4F2A-82A3-AF18BF9D4F18}" type="pres">
      <dgm:prSet presAssocID="{ED0CDD6F-F9FD-48CE-BCD8-F6C81FAE2314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BAD4D3-63E2-4CEB-8B77-769BB5620907}" type="pres">
      <dgm:prSet presAssocID="{ED0CDD6F-F9FD-48CE-BCD8-F6C81FAE2314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C4B19B-21A5-4772-96F1-96E2C70A8CF4}" type="presOf" srcId="{37D839C2-9499-44C9-9FB7-E7A3CA43C7C9}" destId="{F2291464-4664-45DD-9230-DDFBCF82163E}" srcOrd="0" destOrd="1" presId="urn:microsoft.com/office/officeart/2005/8/layout/vProcess5"/>
    <dgm:cxn modelId="{48150D6B-4889-43A9-80D5-13DA2736A789}" type="presOf" srcId="{ED0CDD6F-F9FD-48CE-BCD8-F6C81FAE2314}" destId="{FFCF99AF-36C0-4100-B08F-7BC92BD2F571}" srcOrd="0" destOrd="0" presId="urn:microsoft.com/office/officeart/2005/8/layout/vProcess5"/>
    <dgm:cxn modelId="{66661147-F17F-4BE0-9C53-8F793CA2C5E2}" type="presOf" srcId="{1BF841A3-6DF4-482A-9019-D03531A0E481}" destId="{F647DF33-6A85-40F3-9799-A96E2E11B56C}" srcOrd="0" destOrd="0" presId="urn:microsoft.com/office/officeart/2005/8/layout/vProcess5"/>
    <dgm:cxn modelId="{47B64226-FC14-4D47-A37A-4C8877B38D22}" type="presOf" srcId="{BF119401-16FC-4275-8CF3-FB52DDE9CF05}" destId="{F2291464-4664-45DD-9230-DDFBCF82163E}" srcOrd="0" destOrd="0" presId="urn:microsoft.com/office/officeart/2005/8/layout/vProcess5"/>
    <dgm:cxn modelId="{A97DA0ED-5460-4C39-BDC0-04F457AB55E8}" type="presOf" srcId="{2ACF8142-5B48-4852-92BD-3210903A5695}" destId="{6C5470C3-6F8E-4544-848F-5EC672DAD855}" srcOrd="0" destOrd="0" presId="urn:microsoft.com/office/officeart/2005/8/layout/vProcess5"/>
    <dgm:cxn modelId="{5F9FA872-AE3D-4384-AF1B-9964A9968208}" type="presOf" srcId="{E70D46E7-51E5-4006-8AF5-2ACB482BBE8E}" destId="{79C734F5-232A-46C7-B4F1-100F5D919895}" srcOrd="0" destOrd="0" presId="urn:microsoft.com/office/officeart/2005/8/layout/vProcess5"/>
    <dgm:cxn modelId="{22D0F910-6CCA-4C4B-87A0-FCE8BCB8CD94}" srcId="{ED0CDD6F-F9FD-48CE-BCD8-F6C81FAE2314}" destId="{2ACF8142-5B48-4852-92BD-3210903A5695}" srcOrd="0" destOrd="0" parTransId="{736752CC-E805-49FA-8BC7-2A34B9BD28FE}" sibTransId="{49EBA3B0-56DD-4190-947F-652832B8DE8E}"/>
    <dgm:cxn modelId="{A5EF7AC0-A755-4597-BDB9-9A63F13A8F55}" srcId="{ED0CDD6F-F9FD-48CE-BCD8-F6C81FAE2314}" destId="{BF119401-16FC-4275-8CF3-FB52DDE9CF05}" srcOrd="1" destOrd="0" parTransId="{1FC3A9F3-72D0-4E23-81BE-CF64B29C5BD1}" sibTransId="{E70D46E7-51E5-4006-8AF5-2ACB482BBE8E}"/>
    <dgm:cxn modelId="{7B8C4967-5648-475E-8462-DE8DF3EE7AC7}" type="presOf" srcId="{49EBA3B0-56DD-4190-947F-652832B8DE8E}" destId="{AF0A528A-2959-485A-81B6-4500B21144C0}" srcOrd="0" destOrd="0" presId="urn:microsoft.com/office/officeart/2005/8/layout/vProcess5"/>
    <dgm:cxn modelId="{277D454E-A217-4740-B315-A3CCF5232C97}" type="presOf" srcId="{BF119401-16FC-4275-8CF3-FB52DDE9CF05}" destId="{2844CD59-ECEF-4F2A-82A3-AF18BF9D4F18}" srcOrd="1" destOrd="0" presId="urn:microsoft.com/office/officeart/2005/8/layout/vProcess5"/>
    <dgm:cxn modelId="{DC00B8FB-5FC9-478B-B720-E31ED60D8C0B}" type="presOf" srcId="{37D839C2-9499-44C9-9FB7-E7A3CA43C7C9}" destId="{2844CD59-ECEF-4F2A-82A3-AF18BF9D4F18}" srcOrd="1" destOrd="1" presId="urn:microsoft.com/office/officeart/2005/8/layout/vProcess5"/>
    <dgm:cxn modelId="{45679ED5-C2C5-4861-94DD-10818C8F50DA}" srcId="{ED0CDD6F-F9FD-48CE-BCD8-F6C81FAE2314}" destId="{1BF841A3-6DF4-482A-9019-D03531A0E481}" srcOrd="2" destOrd="0" parTransId="{D60DA49D-202B-453A-9F2D-131C734A1335}" sibTransId="{00F8F261-2A5A-4061-B1DB-4CCCDC3D37A2}"/>
    <dgm:cxn modelId="{05BA22CC-5C39-417A-A779-F23E0EDA7350}" srcId="{BF119401-16FC-4275-8CF3-FB52DDE9CF05}" destId="{37D839C2-9499-44C9-9FB7-E7A3CA43C7C9}" srcOrd="0" destOrd="0" parTransId="{20514F11-B3E7-4A45-86FD-0CE82B68965B}" sibTransId="{88EB6D5C-8EBA-459B-BB67-72861288199E}"/>
    <dgm:cxn modelId="{47F52E3B-962E-4EA4-9D73-A1991C0F8DE9}" type="presOf" srcId="{2ACF8142-5B48-4852-92BD-3210903A5695}" destId="{69BA72F2-44D8-41F4-B06D-F17041015382}" srcOrd="1" destOrd="0" presId="urn:microsoft.com/office/officeart/2005/8/layout/vProcess5"/>
    <dgm:cxn modelId="{4F58EB30-554C-4687-B8E2-D8BC89B2FC9E}" type="presOf" srcId="{1BF841A3-6DF4-482A-9019-D03531A0E481}" destId="{B6BAD4D3-63E2-4CEB-8B77-769BB5620907}" srcOrd="1" destOrd="0" presId="urn:microsoft.com/office/officeart/2005/8/layout/vProcess5"/>
    <dgm:cxn modelId="{289DF8B3-5642-4A3B-9702-2DB6E1EA769A}" type="presParOf" srcId="{FFCF99AF-36C0-4100-B08F-7BC92BD2F571}" destId="{03C9DF32-486B-441E-933A-188332CFFF9D}" srcOrd="0" destOrd="0" presId="urn:microsoft.com/office/officeart/2005/8/layout/vProcess5"/>
    <dgm:cxn modelId="{EE4E3B1D-7992-47A5-A337-B79287BECDB7}" type="presParOf" srcId="{FFCF99AF-36C0-4100-B08F-7BC92BD2F571}" destId="{6C5470C3-6F8E-4544-848F-5EC672DAD855}" srcOrd="1" destOrd="0" presId="urn:microsoft.com/office/officeart/2005/8/layout/vProcess5"/>
    <dgm:cxn modelId="{56B8DF76-F09B-4D48-AD7E-8C1985334CC9}" type="presParOf" srcId="{FFCF99AF-36C0-4100-B08F-7BC92BD2F571}" destId="{F2291464-4664-45DD-9230-DDFBCF82163E}" srcOrd="2" destOrd="0" presId="urn:microsoft.com/office/officeart/2005/8/layout/vProcess5"/>
    <dgm:cxn modelId="{2C6CF380-B395-454B-A2C8-BD59E3E9FAA7}" type="presParOf" srcId="{FFCF99AF-36C0-4100-B08F-7BC92BD2F571}" destId="{F647DF33-6A85-40F3-9799-A96E2E11B56C}" srcOrd="3" destOrd="0" presId="urn:microsoft.com/office/officeart/2005/8/layout/vProcess5"/>
    <dgm:cxn modelId="{F3495B69-3699-48A1-B523-20C4ACE42B7C}" type="presParOf" srcId="{FFCF99AF-36C0-4100-B08F-7BC92BD2F571}" destId="{AF0A528A-2959-485A-81B6-4500B21144C0}" srcOrd="4" destOrd="0" presId="urn:microsoft.com/office/officeart/2005/8/layout/vProcess5"/>
    <dgm:cxn modelId="{6176212D-5334-4147-91C0-D271EA8C995A}" type="presParOf" srcId="{FFCF99AF-36C0-4100-B08F-7BC92BD2F571}" destId="{79C734F5-232A-46C7-B4F1-100F5D919895}" srcOrd="5" destOrd="0" presId="urn:microsoft.com/office/officeart/2005/8/layout/vProcess5"/>
    <dgm:cxn modelId="{4A4E06D7-636B-4E7E-AE2F-AFFD3F00B4BB}" type="presParOf" srcId="{FFCF99AF-36C0-4100-B08F-7BC92BD2F571}" destId="{69BA72F2-44D8-41F4-B06D-F17041015382}" srcOrd="6" destOrd="0" presId="urn:microsoft.com/office/officeart/2005/8/layout/vProcess5"/>
    <dgm:cxn modelId="{F08389A9-4C90-4C95-9EF7-6787407B21AC}" type="presParOf" srcId="{FFCF99AF-36C0-4100-B08F-7BC92BD2F571}" destId="{2844CD59-ECEF-4F2A-82A3-AF18BF9D4F18}" srcOrd="7" destOrd="0" presId="urn:microsoft.com/office/officeart/2005/8/layout/vProcess5"/>
    <dgm:cxn modelId="{A2D3F9C9-93A1-432D-A69A-8FFBB093C58C}" type="presParOf" srcId="{FFCF99AF-36C0-4100-B08F-7BC92BD2F571}" destId="{B6BAD4D3-63E2-4CEB-8B77-769BB5620907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D5AF26C-78A4-DD45-8FBF-0848672AF32A}" type="doc">
      <dgm:prSet loTypeId="urn:microsoft.com/office/officeart/2005/8/layout/bProcess3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003502-C28E-BB4E-AD67-ABE733DABF1E}">
      <dgm:prSet phldrT="[Text]"/>
      <dgm:spPr/>
      <dgm:t>
        <a:bodyPr/>
        <a:lstStyle/>
        <a:p>
          <a:r>
            <a:rPr lang="en-US" b="1" dirty="0" smtClean="0"/>
            <a:t>Step 1:</a:t>
          </a:r>
          <a:r>
            <a:rPr lang="en-US" baseline="0" dirty="0" smtClean="0"/>
            <a:t> </a:t>
          </a:r>
          <a:r>
            <a:rPr lang="en-US" dirty="0" smtClean="0"/>
            <a:t>Calculate Relationship between BEV </a:t>
          </a:r>
          <a:r>
            <a:rPr lang="en-US" dirty="0" smtClean="0"/>
            <a:t>Registrations </a:t>
          </a:r>
          <a:r>
            <a:rPr lang="en-US" dirty="0" smtClean="0"/>
            <a:t>and GDP</a:t>
          </a:r>
          <a:endParaRPr lang="en-US" dirty="0"/>
        </a:p>
      </dgm:t>
    </dgm:pt>
    <dgm:pt modelId="{D6125381-4028-C54F-A88E-6185766A189D}" type="parTrans" cxnId="{1414E844-138D-8841-94CC-7C0B8C6271D6}">
      <dgm:prSet/>
      <dgm:spPr/>
      <dgm:t>
        <a:bodyPr/>
        <a:lstStyle/>
        <a:p>
          <a:endParaRPr lang="en-US"/>
        </a:p>
      </dgm:t>
    </dgm:pt>
    <dgm:pt modelId="{0795B68B-0640-7C4E-B74E-6053453F8203}" type="sibTrans" cxnId="{1414E844-138D-8841-94CC-7C0B8C6271D6}">
      <dgm:prSet/>
      <dgm:spPr>
        <a:ln w="38100"/>
      </dgm:spPr>
      <dgm:t>
        <a:bodyPr/>
        <a:lstStyle/>
        <a:p>
          <a:endParaRPr lang="en-US"/>
        </a:p>
      </dgm:t>
    </dgm:pt>
    <dgm:pt modelId="{1094E6EE-13D9-ED42-89C9-A28BD5691CD5}">
      <dgm:prSet phldrT="[Text]"/>
      <dgm:spPr/>
      <dgm:t>
        <a:bodyPr/>
        <a:lstStyle/>
        <a:p>
          <a:r>
            <a:rPr lang="en-US" b="1" dirty="0" smtClean="0"/>
            <a:t>Step 2: </a:t>
          </a:r>
          <a:r>
            <a:rPr lang="en-US" dirty="0" smtClean="0"/>
            <a:t>Forecast </a:t>
          </a:r>
          <a:r>
            <a:rPr lang="en-US" dirty="0" smtClean="0"/>
            <a:t>GDP</a:t>
          </a:r>
          <a:endParaRPr lang="en-US" dirty="0"/>
        </a:p>
      </dgm:t>
    </dgm:pt>
    <dgm:pt modelId="{ECD201A4-D40D-E048-8C43-FA13D3C5D8B1}" type="parTrans" cxnId="{50B3B130-BC58-0946-81F2-8A89241942A3}">
      <dgm:prSet/>
      <dgm:spPr/>
      <dgm:t>
        <a:bodyPr/>
        <a:lstStyle/>
        <a:p>
          <a:endParaRPr lang="en-US"/>
        </a:p>
      </dgm:t>
    </dgm:pt>
    <dgm:pt modelId="{37D3BC1C-B4F6-E846-BD18-FB607EAFC7D8}" type="sibTrans" cxnId="{50B3B130-BC58-0946-81F2-8A89241942A3}">
      <dgm:prSet/>
      <dgm:spPr>
        <a:ln w="38100"/>
      </dgm:spPr>
      <dgm:t>
        <a:bodyPr/>
        <a:lstStyle/>
        <a:p>
          <a:endParaRPr lang="en-US"/>
        </a:p>
      </dgm:t>
    </dgm:pt>
    <dgm:pt modelId="{42A726AB-54A4-1047-9EE4-F18A565276E1}">
      <dgm:prSet phldrT="[Text]"/>
      <dgm:spPr/>
      <dgm:t>
        <a:bodyPr/>
        <a:lstStyle/>
        <a:p>
          <a:r>
            <a:rPr lang="en-US" b="1" dirty="0" smtClean="0"/>
            <a:t>Step 3: </a:t>
          </a:r>
          <a:r>
            <a:rPr lang="en-US" dirty="0" smtClean="0"/>
            <a:t>Predict Future BEV Registrations </a:t>
          </a:r>
          <a:r>
            <a:rPr lang="en-US" dirty="0" smtClean="0"/>
            <a:t>based on Forecasted GDP </a:t>
          </a:r>
          <a:endParaRPr lang="en-US" dirty="0"/>
        </a:p>
      </dgm:t>
    </dgm:pt>
    <dgm:pt modelId="{F8BAC32C-91B3-CE41-A25C-EA0BB216E4DC}" type="parTrans" cxnId="{7A0F3F8E-8B8C-4D40-995B-E28126AFA834}">
      <dgm:prSet/>
      <dgm:spPr/>
      <dgm:t>
        <a:bodyPr/>
        <a:lstStyle/>
        <a:p>
          <a:endParaRPr lang="en-US"/>
        </a:p>
      </dgm:t>
    </dgm:pt>
    <dgm:pt modelId="{024A8307-0D83-A94F-9879-8C9EC020485B}" type="sibTrans" cxnId="{7A0F3F8E-8B8C-4D40-995B-E28126AFA834}">
      <dgm:prSet/>
      <dgm:spPr>
        <a:ln w="38100"/>
      </dgm:spPr>
      <dgm:t>
        <a:bodyPr/>
        <a:lstStyle/>
        <a:p>
          <a:endParaRPr lang="en-US"/>
        </a:p>
      </dgm:t>
    </dgm:pt>
    <dgm:pt modelId="{130816E8-EE49-3949-BFCC-8DA88A3B4DB0}">
      <dgm:prSet phldrT="[Text]"/>
      <dgm:spPr/>
      <dgm:t>
        <a:bodyPr/>
        <a:lstStyle/>
        <a:p>
          <a:r>
            <a:rPr lang="en-US" b="1" dirty="0" smtClean="0"/>
            <a:t>Step 4: </a:t>
          </a:r>
          <a:r>
            <a:rPr lang="en-US" dirty="0" smtClean="0"/>
            <a:t>Predict </a:t>
          </a:r>
          <a:r>
            <a:rPr lang="en-US" dirty="0" smtClean="0"/>
            <a:t>I-Pace </a:t>
          </a:r>
          <a:r>
            <a:rPr lang="en-US" dirty="0" smtClean="0"/>
            <a:t>Sales from Predicted</a:t>
          </a:r>
          <a:r>
            <a:rPr lang="en-US" baseline="0" dirty="0" smtClean="0"/>
            <a:t> Future </a:t>
          </a:r>
          <a:r>
            <a:rPr lang="en-US" baseline="0" dirty="0" smtClean="0"/>
            <a:t>BEV Registrations</a:t>
          </a:r>
          <a:endParaRPr lang="en-US" dirty="0"/>
        </a:p>
      </dgm:t>
    </dgm:pt>
    <dgm:pt modelId="{57019DE1-4BFC-FC40-8A9D-59A836CC6298}" type="parTrans" cxnId="{20C34383-572E-6240-93C1-B802FF2944A5}">
      <dgm:prSet/>
      <dgm:spPr/>
      <dgm:t>
        <a:bodyPr/>
        <a:lstStyle/>
        <a:p>
          <a:endParaRPr lang="en-US"/>
        </a:p>
      </dgm:t>
    </dgm:pt>
    <dgm:pt modelId="{421EF816-B577-8141-A02D-6A43BA73B2A8}" type="sibTrans" cxnId="{20C34383-572E-6240-93C1-B802FF2944A5}">
      <dgm:prSet/>
      <dgm:spPr>
        <a:ln w="38100"/>
      </dgm:spPr>
      <dgm:t>
        <a:bodyPr/>
        <a:lstStyle/>
        <a:p>
          <a:endParaRPr lang="en-US"/>
        </a:p>
      </dgm:t>
    </dgm:pt>
    <dgm:pt modelId="{D55F6F17-6913-B948-A9B8-A8D14EED3856}">
      <dgm:prSet phldrT="[Text]"/>
      <dgm:spPr/>
      <dgm:t>
        <a:bodyPr/>
        <a:lstStyle/>
        <a:p>
          <a:r>
            <a:rPr lang="en-US" b="1" dirty="0" smtClean="0"/>
            <a:t>Step 5: </a:t>
          </a:r>
          <a:r>
            <a:rPr lang="en-US" dirty="0" smtClean="0"/>
            <a:t>Account for Acceptance Sale </a:t>
          </a:r>
          <a:endParaRPr lang="en-US" dirty="0"/>
        </a:p>
      </dgm:t>
    </dgm:pt>
    <dgm:pt modelId="{E6C0B71F-49A6-6D43-BB78-9FA713AB5E7C}" type="parTrans" cxnId="{D8219386-5AB8-BD43-998B-BFE9F89CE4F1}">
      <dgm:prSet/>
      <dgm:spPr/>
      <dgm:t>
        <a:bodyPr/>
        <a:lstStyle/>
        <a:p>
          <a:endParaRPr lang="en-US"/>
        </a:p>
      </dgm:t>
    </dgm:pt>
    <dgm:pt modelId="{9F87C128-D2DE-DC42-90A8-75A7812F9BE1}" type="sibTrans" cxnId="{D8219386-5AB8-BD43-998B-BFE9F89CE4F1}">
      <dgm:prSet/>
      <dgm:spPr>
        <a:ln w="38100"/>
      </dgm:spPr>
      <dgm:t>
        <a:bodyPr/>
        <a:lstStyle/>
        <a:p>
          <a:endParaRPr lang="en-US"/>
        </a:p>
      </dgm:t>
    </dgm:pt>
    <dgm:pt modelId="{B36C1D7C-FEE6-D543-B1CF-FDDF69E235F1}">
      <dgm:prSet/>
      <dgm:spPr/>
      <dgm:t>
        <a:bodyPr/>
        <a:lstStyle/>
        <a:p>
          <a:r>
            <a:rPr lang="en-US" b="1" dirty="0" smtClean="0"/>
            <a:t>Step 6: </a:t>
          </a:r>
          <a:r>
            <a:rPr lang="en-US" b="0" dirty="0" smtClean="0">
              <a:solidFill>
                <a:schemeClr val="bg1"/>
              </a:solidFill>
            </a:rPr>
            <a:t>Project </a:t>
          </a:r>
          <a:r>
            <a:rPr lang="en-GB" b="0" i="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b="0" dirty="0" smtClean="0">
              <a:solidFill>
                <a:schemeClr val="bg1"/>
              </a:solidFill>
            </a:rPr>
            <a:t>Sales </a:t>
          </a:r>
          <a:r>
            <a:rPr lang="en-US" b="0" dirty="0" smtClean="0">
              <a:solidFill>
                <a:schemeClr val="bg1"/>
              </a:solidFill>
            </a:rPr>
            <a:t>until 2020/1</a:t>
          </a:r>
          <a:endParaRPr lang="en-US" b="0" dirty="0">
            <a:solidFill>
              <a:schemeClr val="bg1"/>
            </a:solidFill>
          </a:endParaRPr>
        </a:p>
      </dgm:t>
    </dgm:pt>
    <dgm:pt modelId="{7AEED5A8-7E5E-2E44-9B34-6C02B5284721}" type="parTrans" cxnId="{90D1FC8D-C664-B943-B8BC-726C92B6C601}">
      <dgm:prSet/>
      <dgm:spPr/>
      <dgm:t>
        <a:bodyPr/>
        <a:lstStyle/>
        <a:p>
          <a:endParaRPr lang="en-US"/>
        </a:p>
      </dgm:t>
    </dgm:pt>
    <dgm:pt modelId="{53772042-611F-0248-B303-04568A6DE362}" type="sibTrans" cxnId="{90D1FC8D-C664-B943-B8BC-726C92B6C601}">
      <dgm:prSet/>
      <dgm:spPr>
        <a:ln w="38100"/>
      </dgm:spPr>
      <dgm:t>
        <a:bodyPr/>
        <a:lstStyle/>
        <a:p>
          <a:endParaRPr lang="en-US"/>
        </a:p>
      </dgm:t>
    </dgm:pt>
    <dgm:pt modelId="{1E2760FE-DCC9-0744-AB17-FDAA87A78A97}">
      <dgm:prSet/>
      <dgm:spPr/>
      <dgm:t>
        <a:bodyPr/>
        <a:lstStyle/>
        <a:p>
          <a:r>
            <a:rPr lang="en-US" b="1" dirty="0" smtClean="0"/>
            <a:t>Step 7: </a:t>
          </a:r>
          <a:r>
            <a:rPr lang="en-US" dirty="0" smtClean="0"/>
            <a:t>Calculate Total I-Pace Sales in FY2019</a:t>
          </a:r>
          <a:endParaRPr lang="en-US" dirty="0"/>
        </a:p>
      </dgm:t>
    </dgm:pt>
    <dgm:pt modelId="{966B9AC9-FF3B-AE43-8EC6-E4E9CE07A60A}" type="parTrans" cxnId="{E75832EF-73B7-CF4C-85E6-D3A109A1DAA7}">
      <dgm:prSet/>
      <dgm:spPr/>
      <dgm:t>
        <a:bodyPr/>
        <a:lstStyle/>
        <a:p>
          <a:endParaRPr lang="en-US"/>
        </a:p>
      </dgm:t>
    </dgm:pt>
    <dgm:pt modelId="{B62925FC-D9F5-954B-910E-BC8F7954F92A}" type="sibTrans" cxnId="{E75832EF-73B7-CF4C-85E6-D3A109A1DAA7}">
      <dgm:prSet/>
      <dgm:spPr/>
      <dgm:t>
        <a:bodyPr/>
        <a:lstStyle/>
        <a:p>
          <a:endParaRPr lang="en-US"/>
        </a:p>
      </dgm:t>
    </dgm:pt>
    <dgm:pt modelId="{F8DFF663-255E-AE40-84D6-17CF3126CE6D}" type="pres">
      <dgm:prSet presAssocID="{9D5AF26C-78A4-DD45-8FBF-0848672AF32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269B1D9-1F1A-6A4C-A004-F297AC4D428E}" type="pres">
      <dgm:prSet presAssocID="{F5003502-C28E-BB4E-AD67-ABE733DABF1E}" presName="node" presStyleLbl="node1" presStyleIdx="0" presStyleCnt="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50BB28-DA9A-4C47-B736-7F8C8C63639D}" type="pres">
      <dgm:prSet presAssocID="{0795B68B-0640-7C4E-B74E-6053453F8203}" presName="sibTrans" presStyleLbl="sibTrans1D1" presStyleIdx="0" presStyleCnt="6"/>
      <dgm:spPr/>
      <dgm:t>
        <a:bodyPr/>
        <a:lstStyle/>
        <a:p>
          <a:endParaRPr lang="en-US"/>
        </a:p>
      </dgm:t>
    </dgm:pt>
    <dgm:pt modelId="{7E7D2F3E-6961-5E4B-B889-449DF03A823F}" type="pres">
      <dgm:prSet presAssocID="{0795B68B-0640-7C4E-B74E-6053453F8203}" presName="connectorText" presStyleLbl="sibTrans1D1" presStyleIdx="0" presStyleCnt="6"/>
      <dgm:spPr/>
      <dgm:t>
        <a:bodyPr/>
        <a:lstStyle/>
        <a:p>
          <a:endParaRPr lang="en-US"/>
        </a:p>
      </dgm:t>
    </dgm:pt>
    <dgm:pt modelId="{770FB6F0-32AD-A348-98E0-7CA7C5D12D19}" type="pres">
      <dgm:prSet presAssocID="{1094E6EE-13D9-ED42-89C9-A28BD5691CD5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F1B5CD-17D3-2643-9B53-518AF30C9FFB}" type="pres">
      <dgm:prSet presAssocID="{37D3BC1C-B4F6-E846-BD18-FB607EAFC7D8}" presName="sibTrans" presStyleLbl="sibTrans1D1" presStyleIdx="1" presStyleCnt="6"/>
      <dgm:spPr/>
      <dgm:t>
        <a:bodyPr/>
        <a:lstStyle/>
        <a:p>
          <a:endParaRPr lang="en-US"/>
        </a:p>
      </dgm:t>
    </dgm:pt>
    <dgm:pt modelId="{DCECD451-2E7C-874F-AC10-C782A4DA6FCF}" type="pres">
      <dgm:prSet presAssocID="{37D3BC1C-B4F6-E846-BD18-FB607EAFC7D8}" presName="connectorText" presStyleLbl="sibTrans1D1" presStyleIdx="1" presStyleCnt="6"/>
      <dgm:spPr/>
      <dgm:t>
        <a:bodyPr/>
        <a:lstStyle/>
        <a:p>
          <a:endParaRPr lang="en-US"/>
        </a:p>
      </dgm:t>
    </dgm:pt>
    <dgm:pt modelId="{C5905E25-E328-054F-B93E-88D7591971B0}" type="pres">
      <dgm:prSet presAssocID="{42A726AB-54A4-1047-9EE4-F18A565276E1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54C5C4-A4EC-5C48-A60E-47B637164D7D}" type="pres">
      <dgm:prSet presAssocID="{024A8307-0D83-A94F-9879-8C9EC020485B}" presName="sibTrans" presStyleLbl="sibTrans1D1" presStyleIdx="2" presStyleCnt="6"/>
      <dgm:spPr/>
      <dgm:t>
        <a:bodyPr/>
        <a:lstStyle/>
        <a:p>
          <a:endParaRPr lang="en-US"/>
        </a:p>
      </dgm:t>
    </dgm:pt>
    <dgm:pt modelId="{906E4F93-39FB-5B4D-85D5-631DB144C838}" type="pres">
      <dgm:prSet presAssocID="{024A8307-0D83-A94F-9879-8C9EC020485B}" presName="connectorText" presStyleLbl="sibTrans1D1" presStyleIdx="2" presStyleCnt="6"/>
      <dgm:spPr/>
      <dgm:t>
        <a:bodyPr/>
        <a:lstStyle/>
        <a:p>
          <a:endParaRPr lang="en-US"/>
        </a:p>
      </dgm:t>
    </dgm:pt>
    <dgm:pt modelId="{F7C673D9-C16B-FE4A-8425-A6F2422BA4D7}" type="pres">
      <dgm:prSet presAssocID="{130816E8-EE49-3949-BFCC-8DA88A3B4DB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2AD06E-EA74-C546-8409-FF4D329F5A8D}" type="pres">
      <dgm:prSet presAssocID="{421EF816-B577-8141-A02D-6A43BA73B2A8}" presName="sibTrans" presStyleLbl="sibTrans1D1" presStyleIdx="3" presStyleCnt="6"/>
      <dgm:spPr/>
      <dgm:t>
        <a:bodyPr/>
        <a:lstStyle/>
        <a:p>
          <a:endParaRPr lang="en-US"/>
        </a:p>
      </dgm:t>
    </dgm:pt>
    <dgm:pt modelId="{2BD1A7CC-591C-264E-A162-904A92FBA1FF}" type="pres">
      <dgm:prSet presAssocID="{421EF816-B577-8141-A02D-6A43BA73B2A8}" presName="connectorText" presStyleLbl="sibTrans1D1" presStyleIdx="3" presStyleCnt="6"/>
      <dgm:spPr/>
      <dgm:t>
        <a:bodyPr/>
        <a:lstStyle/>
        <a:p>
          <a:endParaRPr lang="en-US"/>
        </a:p>
      </dgm:t>
    </dgm:pt>
    <dgm:pt modelId="{898F7C29-BD21-6E48-84C3-B8C749ADFEF4}" type="pres">
      <dgm:prSet presAssocID="{D55F6F17-6913-B948-A9B8-A8D14EED3856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47D8E6-E67B-DE49-B8AD-63D31AA1D0E9}" type="pres">
      <dgm:prSet presAssocID="{9F87C128-D2DE-DC42-90A8-75A7812F9BE1}" presName="sibTrans" presStyleLbl="sibTrans1D1" presStyleIdx="4" presStyleCnt="6"/>
      <dgm:spPr/>
      <dgm:t>
        <a:bodyPr/>
        <a:lstStyle/>
        <a:p>
          <a:endParaRPr lang="en-US"/>
        </a:p>
      </dgm:t>
    </dgm:pt>
    <dgm:pt modelId="{6AD86B9B-964E-CC45-8CA5-B43346512AB7}" type="pres">
      <dgm:prSet presAssocID="{9F87C128-D2DE-DC42-90A8-75A7812F9BE1}" presName="connectorText" presStyleLbl="sibTrans1D1" presStyleIdx="4" presStyleCnt="6"/>
      <dgm:spPr/>
      <dgm:t>
        <a:bodyPr/>
        <a:lstStyle/>
        <a:p>
          <a:endParaRPr lang="en-US"/>
        </a:p>
      </dgm:t>
    </dgm:pt>
    <dgm:pt modelId="{81FECFB1-C274-9749-94FA-DB6F470F2134}" type="pres">
      <dgm:prSet presAssocID="{B36C1D7C-FEE6-D543-B1CF-FDDF69E235F1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00422A-D77C-8744-8FE1-6DA318365855}" type="pres">
      <dgm:prSet presAssocID="{53772042-611F-0248-B303-04568A6DE362}" presName="sibTrans" presStyleLbl="sibTrans1D1" presStyleIdx="5" presStyleCnt="6"/>
      <dgm:spPr/>
      <dgm:t>
        <a:bodyPr/>
        <a:lstStyle/>
        <a:p>
          <a:endParaRPr lang="en-US"/>
        </a:p>
      </dgm:t>
    </dgm:pt>
    <dgm:pt modelId="{52F3F185-E635-4E4C-847C-F00EABE0EA7C}" type="pres">
      <dgm:prSet presAssocID="{53772042-611F-0248-B303-04568A6DE362}" presName="connectorText" presStyleLbl="sibTrans1D1" presStyleIdx="5" presStyleCnt="6"/>
      <dgm:spPr/>
      <dgm:t>
        <a:bodyPr/>
        <a:lstStyle/>
        <a:p>
          <a:endParaRPr lang="en-US"/>
        </a:p>
      </dgm:t>
    </dgm:pt>
    <dgm:pt modelId="{51C5A93E-519A-0345-8956-B38B52FB578B}" type="pres">
      <dgm:prSet presAssocID="{1E2760FE-DCC9-0744-AB17-FDAA87A78A97}" presName="node" presStyleLbl="node1" presStyleIdx="6" presStyleCnt="7" custLinFactX="24981" custLinFactNeighborX="100000" custLinFactNeighborY="-95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C044C5-3449-CA46-A83E-A854A659A334}" type="presOf" srcId="{D55F6F17-6913-B948-A9B8-A8D14EED3856}" destId="{898F7C29-BD21-6E48-84C3-B8C749ADFEF4}" srcOrd="0" destOrd="0" presId="urn:microsoft.com/office/officeart/2005/8/layout/bProcess3"/>
    <dgm:cxn modelId="{ED78E032-4C39-244E-8391-BF32872E0048}" type="presOf" srcId="{9F87C128-D2DE-DC42-90A8-75A7812F9BE1}" destId="{BA47D8E6-E67B-DE49-B8AD-63D31AA1D0E9}" srcOrd="0" destOrd="0" presId="urn:microsoft.com/office/officeart/2005/8/layout/bProcess3"/>
    <dgm:cxn modelId="{E75832EF-73B7-CF4C-85E6-D3A109A1DAA7}" srcId="{9D5AF26C-78A4-DD45-8FBF-0848672AF32A}" destId="{1E2760FE-DCC9-0744-AB17-FDAA87A78A97}" srcOrd="6" destOrd="0" parTransId="{966B9AC9-FF3B-AE43-8EC6-E4E9CE07A60A}" sibTransId="{B62925FC-D9F5-954B-910E-BC8F7954F92A}"/>
    <dgm:cxn modelId="{90D1FC8D-C664-B943-B8BC-726C92B6C601}" srcId="{9D5AF26C-78A4-DD45-8FBF-0848672AF32A}" destId="{B36C1D7C-FEE6-D543-B1CF-FDDF69E235F1}" srcOrd="5" destOrd="0" parTransId="{7AEED5A8-7E5E-2E44-9B34-6C02B5284721}" sibTransId="{53772042-611F-0248-B303-04568A6DE362}"/>
    <dgm:cxn modelId="{0B29EFBB-54B0-8A41-AA00-0D0964BFB9DF}" type="presOf" srcId="{421EF816-B577-8141-A02D-6A43BA73B2A8}" destId="{2BD1A7CC-591C-264E-A162-904A92FBA1FF}" srcOrd="1" destOrd="0" presId="urn:microsoft.com/office/officeart/2005/8/layout/bProcess3"/>
    <dgm:cxn modelId="{550019FA-719D-984B-81C2-A9629CE20B03}" type="presOf" srcId="{0795B68B-0640-7C4E-B74E-6053453F8203}" destId="{0F50BB28-DA9A-4C47-B736-7F8C8C63639D}" srcOrd="0" destOrd="0" presId="urn:microsoft.com/office/officeart/2005/8/layout/bProcess3"/>
    <dgm:cxn modelId="{5220EBB1-86C9-4541-94F0-7C4FED0FED86}" type="presOf" srcId="{421EF816-B577-8141-A02D-6A43BA73B2A8}" destId="{CE2AD06E-EA74-C546-8409-FF4D329F5A8D}" srcOrd="0" destOrd="0" presId="urn:microsoft.com/office/officeart/2005/8/layout/bProcess3"/>
    <dgm:cxn modelId="{BE90FB3D-89D1-4741-8766-CB765B804BF2}" type="presOf" srcId="{53772042-611F-0248-B303-04568A6DE362}" destId="{52F3F185-E635-4E4C-847C-F00EABE0EA7C}" srcOrd="1" destOrd="0" presId="urn:microsoft.com/office/officeart/2005/8/layout/bProcess3"/>
    <dgm:cxn modelId="{BDBA7FD7-00B5-3543-A816-7BB12D16367A}" type="presOf" srcId="{37D3BC1C-B4F6-E846-BD18-FB607EAFC7D8}" destId="{DCECD451-2E7C-874F-AC10-C782A4DA6FCF}" srcOrd="1" destOrd="0" presId="urn:microsoft.com/office/officeart/2005/8/layout/bProcess3"/>
    <dgm:cxn modelId="{BDC28976-959A-494B-AD6C-96248D216346}" type="presOf" srcId="{024A8307-0D83-A94F-9879-8C9EC020485B}" destId="{906E4F93-39FB-5B4D-85D5-631DB144C838}" srcOrd="1" destOrd="0" presId="urn:microsoft.com/office/officeart/2005/8/layout/bProcess3"/>
    <dgm:cxn modelId="{7D793736-5A28-7B4E-B6DD-BBB35D5F8885}" type="presOf" srcId="{37D3BC1C-B4F6-E846-BD18-FB607EAFC7D8}" destId="{A1F1B5CD-17D3-2643-9B53-518AF30C9FFB}" srcOrd="0" destOrd="0" presId="urn:microsoft.com/office/officeart/2005/8/layout/bProcess3"/>
    <dgm:cxn modelId="{DE9D8EEC-4EDC-8F40-93D4-606513830E8D}" type="presOf" srcId="{B36C1D7C-FEE6-D543-B1CF-FDDF69E235F1}" destId="{81FECFB1-C274-9749-94FA-DB6F470F2134}" srcOrd="0" destOrd="0" presId="urn:microsoft.com/office/officeart/2005/8/layout/bProcess3"/>
    <dgm:cxn modelId="{15558BAB-3470-374E-921C-BC09C0349EE3}" type="presOf" srcId="{F5003502-C28E-BB4E-AD67-ABE733DABF1E}" destId="{B269B1D9-1F1A-6A4C-A004-F297AC4D428E}" srcOrd="0" destOrd="0" presId="urn:microsoft.com/office/officeart/2005/8/layout/bProcess3"/>
    <dgm:cxn modelId="{7A0F3F8E-8B8C-4D40-995B-E28126AFA834}" srcId="{9D5AF26C-78A4-DD45-8FBF-0848672AF32A}" destId="{42A726AB-54A4-1047-9EE4-F18A565276E1}" srcOrd="2" destOrd="0" parTransId="{F8BAC32C-91B3-CE41-A25C-EA0BB216E4DC}" sibTransId="{024A8307-0D83-A94F-9879-8C9EC020485B}"/>
    <dgm:cxn modelId="{BADFB56E-46E4-D844-8649-6A380C9B6142}" type="presOf" srcId="{9D5AF26C-78A4-DD45-8FBF-0848672AF32A}" destId="{F8DFF663-255E-AE40-84D6-17CF3126CE6D}" srcOrd="0" destOrd="0" presId="urn:microsoft.com/office/officeart/2005/8/layout/bProcess3"/>
    <dgm:cxn modelId="{3E8FCE07-F33A-3946-8B75-044FF086A58D}" type="presOf" srcId="{130816E8-EE49-3949-BFCC-8DA88A3B4DB0}" destId="{F7C673D9-C16B-FE4A-8425-A6F2422BA4D7}" srcOrd="0" destOrd="0" presId="urn:microsoft.com/office/officeart/2005/8/layout/bProcess3"/>
    <dgm:cxn modelId="{29DABC8F-F100-2E43-8C84-7A7A4F49A05F}" type="presOf" srcId="{53772042-611F-0248-B303-04568A6DE362}" destId="{FD00422A-D77C-8744-8FE1-6DA318365855}" srcOrd="0" destOrd="0" presId="urn:microsoft.com/office/officeart/2005/8/layout/bProcess3"/>
    <dgm:cxn modelId="{1414E844-138D-8841-94CC-7C0B8C6271D6}" srcId="{9D5AF26C-78A4-DD45-8FBF-0848672AF32A}" destId="{F5003502-C28E-BB4E-AD67-ABE733DABF1E}" srcOrd="0" destOrd="0" parTransId="{D6125381-4028-C54F-A88E-6185766A189D}" sibTransId="{0795B68B-0640-7C4E-B74E-6053453F8203}"/>
    <dgm:cxn modelId="{98177269-365B-3541-8200-05D45DAF4159}" type="presOf" srcId="{024A8307-0D83-A94F-9879-8C9EC020485B}" destId="{C154C5C4-A4EC-5C48-A60E-47B637164D7D}" srcOrd="0" destOrd="0" presId="urn:microsoft.com/office/officeart/2005/8/layout/bProcess3"/>
    <dgm:cxn modelId="{A63350FB-50D7-DA4A-A7BE-76A9DCE429C1}" type="presOf" srcId="{0795B68B-0640-7C4E-B74E-6053453F8203}" destId="{7E7D2F3E-6961-5E4B-B889-449DF03A823F}" srcOrd="1" destOrd="0" presId="urn:microsoft.com/office/officeart/2005/8/layout/bProcess3"/>
    <dgm:cxn modelId="{A9C8BC1C-09F2-B245-96D9-62EC511510B8}" type="presOf" srcId="{1094E6EE-13D9-ED42-89C9-A28BD5691CD5}" destId="{770FB6F0-32AD-A348-98E0-7CA7C5D12D19}" srcOrd="0" destOrd="0" presId="urn:microsoft.com/office/officeart/2005/8/layout/bProcess3"/>
    <dgm:cxn modelId="{D8219386-5AB8-BD43-998B-BFE9F89CE4F1}" srcId="{9D5AF26C-78A4-DD45-8FBF-0848672AF32A}" destId="{D55F6F17-6913-B948-A9B8-A8D14EED3856}" srcOrd="4" destOrd="0" parTransId="{E6C0B71F-49A6-6D43-BB78-9FA713AB5E7C}" sibTransId="{9F87C128-D2DE-DC42-90A8-75A7812F9BE1}"/>
    <dgm:cxn modelId="{FDD2D557-EF74-2548-AB59-F0C58CE5DDD3}" type="presOf" srcId="{9F87C128-D2DE-DC42-90A8-75A7812F9BE1}" destId="{6AD86B9B-964E-CC45-8CA5-B43346512AB7}" srcOrd="1" destOrd="0" presId="urn:microsoft.com/office/officeart/2005/8/layout/bProcess3"/>
    <dgm:cxn modelId="{50B3B130-BC58-0946-81F2-8A89241942A3}" srcId="{9D5AF26C-78A4-DD45-8FBF-0848672AF32A}" destId="{1094E6EE-13D9-ED42-89C9-A28BD5691CD5}" srcOrd="1" destOrd="0" parTransId="{ECD201A4-D40D-E048-8C43-FA13D3C5D8B1}" sibTransId="{37D3BC1C-B4F6-E846-BD18-FB607EAFC7D8}"/>
    <dgm:cxn modelId="{20C34383-572E-6240-93C1-B802FF2944A5}" srcId="{9D5AF26C-78A4-DD45-8FBF-0848672AF32A}" destId="{130816E8-EE49-3949-BFCC-8DA88A3B4DB0}" srcOrd="3" destOrd="0" parTransId="{57019DE1-4BFC-FC40-8A9D-59A836CC6298}" sibTransId="{421EF816-B577-8141-A02D-6A43BA73B2A8}"/>
    <dgm:cxn modelId="{C4EAACC1-3E19-2849-B4B0-F9BC4DA322A7}" type="presOf" srcId="{42A726AB-54A4-1047-9EE4-F18A565276E1}" destId="{C5905E25-E328-054F-B93E-88D7591971B0}" srcOrd="0" destOrd="0" presId="urn:microsoft.com/office/officeart/2005/8/layout/bProcess3"/>
    <dgm:cxn modelId="{63B6DBC3-02EB-C84F-BCD8-303EB7687E60}" type="presOf" srcId="{1E2760FE-DCC9-0744-AB17-FDAA87A78A97}" destId="{51C5A93E-519A-0345-8956-B38B52FB578B}" srcOrd="0" destOrd="0" presId="urn:microsoft.com/office/officeart/2005/8/layout/bProcess3"/>
    <dgm:cxn modelId="{842D7076-11CE-D341-AB9C-1A0A7E120ABD}" type="presParOf" srcId="{F8DFF663-255E-AE40-84D6-17CF3126CE6D}" destId="{B269B1D9-1F1A-6A4C-A004-F297AC4D428E}" srcOrd="0" destOrd="0" presId="urn:microsoft.com/office/officeart/2005/8/layout/bProcess3"/>
    <dgm:cxn modelId="{DB763C4E-587B-C747-A1FC-27FDEF431CBA}" type="presParOf" srcId="{F8DFF663-255E-AE40-84D6-17CF3126CE6D}" destId="{0F50BB28-DA9A-4C47-B736-7F8C8C63639D}" srcOrd="1" destOrd="0" presId="urn:microsoft.com/office/officeart/2005/8/layout/bProcess3"/>
    <dgm:cxn modelId="{0D2C16D7-2D03-6C47-B69D-B43ED865FCE2}" type="presParOf" srcId="{0F50BB28-DA9A-4C47-B736-7F8C8C63639D}" destId="{7E7D2F3E-6961-5E4B-B889-449DF03A823F}" srcOrd="0" destOrd="0" presId="urn:microsoft.com/office/officeart/2005/8/layout/bProcess3"/>
    <dgm:cxn modelId="{D0C171F9-D9E8-6F4E-9B1D-469692A91B80}" type="presParOf" srcId="{F8DFF663-255E-AE40-84D6-17CF3126CE6D}" destId="{770FB6F0-32AD-A348-98E0-7CA7C5D12D19}" srcOrd="2" destOrd="0" presId="urn:microsoft.com/office/officeart/2005/8/layout/bProcess3"/>
    <dgm:cxn modelId="{B9EFFC15-2327-944A-9FFD-181D750B908B}" type="presParOf" srcId="{F8DFF663-255E-AE40-84D6-17CF3126CE6D}" destId="{A1F1B5CD-17D3-2643-9B53-518AF30C9FFB}" srcOrd="3" destOrd="0" presId="urn:microsoft.com/office/officeart/2005/8/layout/bProcess3"/>
    <dgm:cxn modelId="{5F0889B9-768B-FD43-97BC-F40FDD53C3AB}" type="presParOf" srcId="{A1F1B5CD-17D3-2643-9B53-518AF30C9FFB}" destId="{DCECD451-2E7C-874F-AC10-C782A4DA6FCF}" srcOrd="0" destOrd="0" presId="urn:microsoft.com/office/officeart/2005/8/layout/bProcess3"/>
    <dgm:cxn modelId="{A66DAEA2-B77B-EC43-9196-E65AB8C0EEF1}" type="presParOf" srcId="{F8DFF663-255E-AE40-84D6-17CF3126CE6D}" destId="{C5905E25-E328-054F-B93E-88D7591971B0}" srcOrd="4" destOrd="0" presId="urn:microsoft.com/office/officeart/2005/8/layout/bProcess3"/>
    <dgm:cxn modelId="{B456C432-9816-5E45-9198-95CDE5A6E83C}" type="presParOf" srcId="{F8DFF663-255E-AE40-84D6-17CF3126CE6D}" destId="{C154C5C4-A4EC-5C48-A60E-47B637164D7D}" srcOrd="5" destOrd="0" presId="urn:microsoft.com/office/officeart/2005/8/layout/bProcess3"/>
    <dgm:cxn modelId="{4B208993-03FF-6043-8C3E-FFEAE2AF1072}" type="presParOf" srcId="{C154C5C4-A4EC-5C48-A60E-47B637164D7D}" destId="{906E4F93-39FB-5B4D-85D5-631DB144C838}" srcOrd="0" destOrd="0" presId="urn:microsoft.com/office/officeart/2005/8/layout/bProcess3"/>
    <dgm:cxn modelId="{EC1E21CE-8489-E24A-BF16-387FB5B61071}" type="presParOf" srcId="{F8DFF663-255E-AE40-84D6-17CF3126CE6D}" destId="{F7C673D9-C16B-FE4A-8425-A6F2422BA4D7}" srcOrd="6" destOrd="0" presId="urn:microsoft.com/office/officeart/2005/8/layout/bProcess3"/>
    <dgm:cxn modelId="{5E694EF8-C18C-1245-AB6A-AB1CEE6177D7}" type="presParOf" srcId="{F8DFF663-255E-AE40-84D6-17CF3126CE6D}" destId="{CE2AD06E-EA74-C546-8409-FF4D329F5A8D}" srcOrd="7" destOrd="0" presId="urn:microsoft.com/office/officeart/2005/8/layout/bProcess3"/>
    <dgm:cxn modelId="{2334A4FD-4710-A649-B3EB-74CBB7CC2234}" type="presParOf" srcId="{CE2AD06E-EA74-C546-8409-FF4D329F5A8D}" destId="{2BD1A7CC-591C-264E-A162-904A92FBA1FF}" srcOrd="0" destOrd="0" presId="urn:microsoft.com/office/officeart/2005/8/layout/bProcess3"/>
    <dgm:cxn modelId="{B1154047-8225-F146-AF9E-8459D04D6754}" type="presParOf" srcId="{F8DFF663-255E-AE40-84D6-17CF3126CE6D}" destId="{898F7C29-BD21-6E48-84C3-B8C749ADFEF4}" srcOrd="8" destOrd="0" presId="urn:microsoft.com/office/officeart/2005/8/layout/bProcess3"/>
    <dgm:cxn modelId="{775583B2-4A9E-0E44-9F93-73E1675B0184}" type="presParOf" srcId="{F8DFF663-255E-AE40-84D6-17CF3126CE6D}" destId="{BA47D8E6-E67B-DE49-B8AD-63D31AA1D0E9}" srcOrd="9" destOrd="0" presId="urn:microsoft.com/office/officeart/2005/8/layout/bProcess3"/>
    <dgm:cxn modelId="{47916A42-45D2-3249-A535-94A2235EBA86}" type="presParOf" srcId="{BA47D8E6-E67B-DE49-B8AD-63D31AA1D0E9}" destId="{6AD86B9B-964E-CC45-8CA5-B43346512AB7}" srcOrd="0" destOrd="0" presId="urn:microsoft.com/office/officeart/2005/8/layout/bProcess3"/>
    <dgm:cxn modelId="{281DBD5E-3E78-7C42-9397-10895FB6A955}" type="presParOf" srcId="{F8DFF663-255E-AE40-84D6-17CF3126CE6D}" destId="{81FECFB1-C274-9749-94FA-DB6F470F2134}" srcOrd="10" destOrd="0" presId="urn:microsoft.com/office/officeart/2005/8/layout/bProcess3"/>
    <dgm:cxn modelId="{61580AD6-7D43-CC40-9343-7FDA9E745FF3}" type="presParOf" srcId="{F8DFF663-255E-AE40-84D6-17CF3126CE6D}" destId="{FD00422A-D77C-8744-8FE1-6DA318365855}" srcOrd="11" destOrd="0" presId="urn:microsoft.com/office/officeart/2005/8/layout/bProcess3"/>
    <dgm:cxn modelId="{AC459694-8853-F246-A62D-8F3F32E27759}" type="presParOf" srcId="{FD00422A-D77C-8744-8FE1-6DA318365855}" destId="{52F3F185-E635-4E4C-847C-F00EABE0EA7C}" srcOrd="0" destOrd="0" presId="urn:microsoft.com/office/officeart/2005/8/layout/bProcess3"/>
    <dgm:cxn modelId="{B2B2123E-9C2F-E342-AE7A-D1885F760133}" type="presParOf" srcId="{F8DFF663-255E-AE40-84D6-17CF3126CE6D}" destId="{51C5A93E-519A-0345-8956-B38B52FB578B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1FAD8CD-E1A5-41EE-BE24-5DBF229CDB18}" type="doc">
      <dgm:prSet loTypeId="urn:microsoft.com/office/officeart/2005/8/layout/hProcess7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C27E5434-015A-4308-B278-14F5ED3D4FC3}">
      <dgm:prSet phldrT="[Text]" custT="1"/>
      <dgm:spPr>
        <a:noFill/>
        <a:ln w="28575">
          <a:solidFill>
            <a:schemeClr val="accent1">
              <a:lumMod val="75000"/>
            </a:schemeClr>
          </a:solidFill>
        </a:ln>
      </dgm:spPr>
      <dgm:t>
        <a:bodyPr/>
        <a:lstStyle/>
        <a:p>
          <a:pPr algn="r"/>
          <a:r>
            <a:rPr lang="en-US" sz="1400" dirty="0" smtClean="0"/>
            <a:t>Early Adopters 0-Q1</a:t>
          </a:r>
          <a:endParaRPr lang="en-US" sz="1400" dirty="0"/>
        </a:p>
      </dgm:t>
    </dgm:pt>
    <dgm:pt modelId="{5FB5C9DF-2BF5-4856-A058-80AA8ACEC6E6}" type="parTrans" cxnId="{BEF19054-9E09-4539-BDC1-A9674ECCE31E}">
      <dgm:prSet/>
      <dgm:spPr/>
      <dgm:t>
        <a:bodyPr/>
        <a:lstStyle/>
        <a:p>
          <a:endParaRPr lang="en-US"/>
        </a:p>
      </dgm:t>
    </dgm:pt>
    <dgm:pt modelId="{DE25A84C-BA80-432A-B986-91C178C81012}" type="sibTrans" cxnId="{BEF19054-9E09-4539-BDC1-A9674ECCE31E}">
      <dgm:prSet/>
      <dgm:spPr/>
      <dgm:t>
        <a:bodyPr/>
        <a:lstStyle/>
        <a:p>
          <a:endParaRPr lang="en-US"/>
        </a:p>
      </dgm:t>
    </dgm:pt>
    <dgm:pt modelId="{80C52EA3-0A5A-4EF2-8D9D-4B53A6B4A0DF}">
      <dgm:prSet phldrT="[Text]" custT="1"/>
      <dgm:spPr>
        <a:noFill/>
        <a:ln w="31750"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sz="1400" dirty="0" smtClean="0"/>
            <a:t>Acceptance Q1-Q2</a:t>
          </a:r>
          <a:endParaRPr lang="en-US" sz="1400" dirty="0"/>
        </a:p>
      </dgm:t>
    </dgm:pt>
    <dgm:pt modelId="{50791EEB-2912-4E36-8269-91AE22E12666}" type="parTrans" cxnId="{95ABB730-971A-4364-8BEA-F7FF1538E66F}">
      <dgm:prSet/>
      <dgm:spPr/>
      <dgm:t>
        <a:bodyPr/>
        <a:lstStyle/>
        <a:p>
          <a:endParaRPr lang="en-US"/>
        </a:p>
      </dgm:t>
    </dgm:pt>
    <dgm:pt modelId="{E965912D-998A-4D06-8072-9056CCCAF1DA}" type="sibTrans" cxnId="{95ABB730-971A-4364-8BEA-F7FF1538E66F}">
      <dgm:prSet/>
      <dgm:spPr/>
      <dgm:t>
        <a:bodyPr/>
        <a:lstStyle/>
        <a:p>
          <a:endParaRPr lang="en-US"/>
        </a:p>
      </dgm:t>
    </dgm:pt>
    <dgm:pt modelId="{40BDC545-68E1-4EB6-9827-90F7770C6FEC}">
      <dgm:prSet phldrT="[Text]" custT="1"/>
      <dgm:spPr>
        <a:noFill/>
        <a:ln w="31750">
          <a:solidFill>
            <a:schemeClr val="accent5">
              <a:lumMod val="75000"/>
            </a:schemeClr>
          </a:solidFill>
        </a:ln>
      </dgm:spPr>
      <dgm:t>
        <a:bodyPr/>
        <a:lstStyle/>
        <a:p>
          <a:r>
            <a:rPr lang="en-US" sz="1400" dirty="0" smtClean="0"/>
            <a:t>Saturation Q2-present</a:t>
          </a:r>
          <a:endParaRPr lang="en-US" sz="1400" dirty="0"/>
        </a:p>
      </dgm:t>
    </dgm:pt>
    <dgm:pt modelId="{23F43E0B-D55A-4DED-9E7A-66DCAA545527}" type="parTrans" cxnId="{410A64CF-FC85-49E5-B5C7-252FEF9E691F}">
      <dgm:prSet/>
      <dgm:spPr/>
      <dgm:t>
        <a:bodyPr/>
        <a:lstStyle/>
        <a:p>
          <a:endParaRPr lang="en-US"/>
        </a:p>
      </dgm:t>
    </dgm:pt>
    <dgm:pt modelId="{015D1C2E-1740-4D27-9C27-DD93F101B00B}" type="sibTrans" cxnId="{410A64CF-FC85-49E5-B5C7-252FEF9E691F}">
      <dgm:prSet/>
      <dgm:spPr/>
      <dgm:t>
        <a:bodyPr/>
        <a:lstStyle/>
        <a:p>
          <a:endParaRPr lang="en-US"/>
        </a:p>
      </dgm:t>
    </dgm:pt>
    <dgm:pt modelId="{933B629A-E92F-4765-8B1C-FDA703BEFE5C}" type="pres">
      <dgm:prSet presAssocID="{B1FAD8CD-E1A5-41EE-BE24-5DBF229CDB1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E89FA92-F4C0-4E7C-8C8A-828166C2D5C4}" type="pres">
      <dgm:prSet presAssocID="{C27E5434-015A-4308-B278-14F5ED3D4FC3}" presName="compositeNode" presStyleCnt="0">
        <dgm:presLayoutVars>
          <dgm:bulletEnabled val="1"/>
        </dgm:presLayoutVars>
      </dgm:prSet>
      <dgm:spPr/>
    </dgm:pt>
    <dgm:pt modelId="{9666321A-251D-47DE-B959-C00F5D19A3F1}" type="pres">
      <dgm:prSet presAssocID="{C27E5434-015A-4308-B278-14F5ED3D4FC3}" presName="bgRect" presStyleLbl="node1" presStyleIdx="0" presStyleCnt="3" custScaleY="245048"/>
      <dgm:spPr/>
      <dgm:t>
        <a:bodyPr/>
        <a:lstStyle/>
        <a:p>
          <a:endParaRPr lang="en-US"/>
        </a:p>
      </dgm:t>
    </dgm:pt>
    <dgm:pt modelId="{110ECD75-A20B-434B-9A0E-1C8682E515A3}" type="pres">
      <dgm:prSet presAssocID="{C27E5434-015A-4308-B278-14F5ED3D4FC3}" presName="parentNode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E8DD62-6EE2-4AC5-9815-CB5D22D9B80A}" type="pres">
      <dgm:prSet presAssocID="{DE25A84C-BA80-432A-B986-91C178C81012}" presName="hSp" presStyleCnt="0"/>
      <dgm:spPr/>
    </dgm:pt>
    <dgm:pt modelId="{464D73C1-A69C-4566-A885-8E1BB8D77F50}" type="pres">
      <dgm:prSet presAssocID="{DE25A84C-BA80-432A-B986-91C178C81012}" presName="vProcSp" presStyleCnt="0"/>
      <dgm:spPr/>
    </dgm:pt>
    <dgm:pt modelId="{7BB3CC0F-79C2-4E92-B544-7506292E493B}" type="pres">
      <dgm:prSet presAssocID="{DE25A84C-BA80-432A-B986-91C178C81012}" presName="vSp1" presStyleCnt="0"/>
      <dgm:spPr/>
    </dgm:pt>
    <dgm:pt modelId="{0C7F22EE-88C8-4DB7-AE63-0D2A2614E203}" type="pres">
      <dgm:prSet presAssocID="{DE25A84C-BA80-432A-B986-91C178C81012}" presName="simulatedConn" presStyleLbl="solidFgAcc1" presStyleIdx="0" presStyleCnt="2"/>
      <dgm:spPr/>
    </dgm:pt>
    <dgm:pt modelId="{925D570D-843B-49FA-BF83-F095E9657A03}" type="pres">
      <dgm:prSet presAssocID="{DE25A84C-BA80-432A-B986-91C178C81012}" presName="vSp2" presStyleCnt="0"/>
      <dgm:spPr/>
    </dgm:pt>
    <dgm:pt modelId="{676A22B0-1D79-4CD7-8952-07DEA8455E91}" type="pres">
      <dgm:prSet presAssocID="{DE25A84C-BA80-432A-B986-91C178C81012}" presName="sibTrans" presStyleCnt="0"/>
      <dgm:spPr/>
    </dgm:pt>
    <dgm:pt modelId="{5757E5A0-2908-4F57-B782-A3C941452099}" type="pres">
      <dgm:prSet presAssocID="{80C52EA3-0A5A-4EF2-8D9D-4B53A6B4A0DF}" presName="compositeNode" presStyleCnt="0">
        <dgm:presLayoutVars>
          <dgm:bulletEnabled val="1"/>
        </dgm:presLayoutVars>
      </dgm:prSet>
      <dgm:spPr/>
    </dgm:pt>
    <dgm:pt modelId="{00546AFB-F021-427A-99C0-866939A172F5}" type="pres">
      <dgm:prSet presAssocID="{80C52EA3-0A5A-4EF2-8D9D-4B53A6B4A0DF}" presName="bgRect" presStyleLbl="node1" presStyleIdx="1" presStyleCnt="3" custScaleY="245048" custLinFactNeighborX="1222" custLinFactNeighborY="-2776"/>
      <dgm:spPr/>
      <dgm:t>
        <a:bodyPr/>
        <a:lstStyle/>
        <a:p>
          <a:endParaRPr lang="en-US"/>
        </a:p>
      </dgm:t>
    </dgm:pt>
    <dgm:pt modelId="{46D7A2D4-2E04-4C14-B7FA-EAC4F5E430ED}" type="pres">
      <dgm:prSet presAssocID="{80C52EA3-0A5A-4EF2-8D9D-4B53A6B4A0DF}" presName="parentNode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F5CA80-4413-4821-954D-1EBF3293CD2A}" type="pres">
      <dgm:prSet presAssocID="{E965912D-998A-4D06-8072-9056CCCAF1DA}" presName="hSp" presStyleCnt="0"/>
      <dgm:spPr/>
    </dgm:pt>
    <dgm:pt modelId="{C0CFFBFB-60F6-4D39-9CE7-13895D45A5BE}" type="pres">
      <dgm:prSet presAssocID="{E965912D-998A-4D06-8072-9056CCCAF1DA}" presName="vProcSp" presStyleCnt="0"/>
      <dgm:spPr/>
    </dgm:pt>
    <dgm:pt modelId="{7C40C490-0857-44DF-BF31-466956D6737D}" type="pres">
      <dgm:prSet presAssocID="{E965912D-998A-4D06-8072-9056CCCAF1DA}" presName="vSp1" presStyleCnt="0"/>
      <dgm:spPr/>
    </dgm:pt>
    <dgm:pt modelId="{AC43C836-B566-4AE2-A418-75C1A45A7C57}" type="pres">
      <dgm:prSet presAssocID="{E965912D-998A-4D06-8072-9056CCCAF1DA}" presName="simulatedConn" presStyleLbl="solidFgAcc1" presStyleIdx="1" presStyleCnt="2"/>
      <dgm:spPr/>
    </dgm:pt>
    <dgm:pt modelId="{CCA9B926-FB43-4FF3-9E68-3D73CD5278D8}" type="pres">
      <dgm:prSet presAssocID="{E965912D-998A-4D06-8072-9056CCCAF1DA}" presName="vSp2" presStyleCnt="0"/>
      <dgm:spPr/>
    </dgm:pt>
    <dgm:pt modelId="{34257995-790A-4AE5-BA1A-0803419F4E68}" type="pres">
      <dgm:prSet presAssocID="{E965912D-998A-4D06-8072-9056CCCAF1DA}" presName="sibTrans" presStyleCnt="0"/>
      <dgm:spPr/>
    </dgm:pt>
    <dgm:pt modelId="{10F7A211-3AA5-485C-B050-23EFDA4DFD65}" type="pres">
      <dgm:prSet presAssocID="{40BDC545-68E1-4EB6-9827-90F7770C6FEC}" presName="compositeNode" presStyleCnt="0">
        <dgm:presLayoutVars>
          <dgm:bulletEnabled val="1"/>
        </dgm:presLayoutVars>
      </dgm:prSet>
      <dgm:spPr/>
    </dgm:pt>
    <dgm:pt modelId="{B4243866-C882-4E47-8DDD-62C345EB3325}" type="pres">
      <dgm:prSet presAssocID="{40BDC545-68E1-4EB6-9827-90F7770C6FEC}" presName="bgRect" presStyleLbl="node1" presStyleIdx="2" presStyleCnt="3" custScaleY="245048"/>
      <dgm:spPr/>
      <dgm:t>
        <a:bodyPr/>
        <a:lstStyle/>
        <a:p>
          <a:endParaRPr lang="en-US"/>
        </a:p>
      </dgm:t>
    </dgm:pt>
    <dgm:pt modelId="{B7ED76D9-FA43-4653-BD2B-D39BB957B05B}" type="pres">
      <dgm:prSet presAssocID="{40BDC545-68E1-4EB6-9827-90F7770C6FEC}" presName="parentNode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10A64CF-FC85-49E5-B5C7-252FEF9E691F}" srcId="{B1FAD8CD-E1A5-41EE-BE24-5DBF229CDB18}" destId="{40BDC545-68E1-4EB6-9827-90F7770C6FEC}" srcOrd="2" destOrd="0" parTransId="{23F43E0B-D55A-4DED-9E7A-66DCAA545527}" sibTransId="{015D1C2E-1740-4D27-9C27-DD93F101B00B}"/>
    <dgm:cxn modelId="{BEF19054-9E09-4539-BDC1-A9674ECCE31E}" srcId="{B1FAD8CD-E1A5-41EE-BE24-5DBF229CDB18}" destId="{C27E5434-015A-4308-B278-14F5ED3D4FC3}" srcOrd="0" destOrd="0" parTransId="{5FB5C9DF-2BF5-4856-A058-80AA8ACEC6E6}" sibTransId="{DE25A84C-BA80-432A-B986-91C178C81012}"/>
    <dgm:cxn modelId="{29DF1C4A-F71E-D34B-B548-376C5CBEB5C7}" type="presOf" srcId="{C27E5434-015A-4308-B278-14F5ED3D4FC3}" destId="{9666321A-251D-47DE-B959-C00F5D19A3F1}" srcOrd="0" destOrd="0" presId="urn:microsoft.com/office/officeart/2005/8/layout/hProcess7"/>
    <dgm:cxn modelId="{93BD12DE-DF1F-154D-BB22-E43F27AB2294}" type="presOf" srcId="{B1FAD8CD-E1A5-41EE-BE24-5DBF229CDB18}" destId="{933B629A-E92F-4765-8B1C-FDA703BEFE5C}" srcOrd="0" destOrd="0" presId="urn:microsoft.com/office/officeart/2005/8/layout/hProcess7"/>
    <dgm:cxn modelId="{E398BC98-FAE6-4A40-8BFD-FDDA149F1E58}" type="presOf" srcId="{40BDC545-68E1-4EB6-9827-90F7770C6FEC}" destId="{B4243866-C882-4E47-8DDD-62C345EB3325}" srcOrd="0" destOrd="0" presId="urn:microsoft.com/office/officeart/2005/8/layout/hProcess7"/>
    <dgm:cxn modelId="{E1D3F565-6190-9A40-AA2A-5DAA98B1CA7F}" type="presOf" srcId="{C27E5434-015A-4308-B278-14F5ED3D4FC3}" destId="{110ECD75-A20B-434B-9A0E-1C8682E515A3}" srcOrd="1" destOrd="0" presId="urn:microsoft.com/office/officeart/2005/8/layout/hProcess7"/>
    <dgm:cxn modelId="{95ABB730-971A-4364-8BEA-F7FF1538E66F}" srcId="{B1FAD8CD-E1A5-41EE-BE24-5DBF229CDB18}" destId="{80C52EA3-0A5A-4EF2-8D9D-4B53A6B4A0DF}" srcOrd="1" destOrd="0" parTransId="{50791EEB-2912-4E36-8269-91AE22E12666}" sibTransId="{E965912D-998A-4D06-8072-9056CCCAF1DA}"/>
    <dgm:cxn modelId="{F25B3C5F-AD89-7643-9EFE-15BD7EF7011D}" type="presOf" srcId="{40BDC545-68E1-4EB6-9827-90F7770C6FEC}" destId="{B7ED76D9-FA43-4653-BD2B-D39BB957B05B}" srcOrd="1" destOrd="0" presId="urn:microsoft.com/office/officeart/2005/8/layout/hProcess7"/>
    <dgm:cxn modelId="{B09B5100-B142-0F46-ABB5-638757F45166}" type="presOf" srcId="{80C52EA3-0A5A-4EF2-8D9D-4B53A6B4A0DF}" destId="{00546AFB-F021-427A-99C0-866939A172F5}" srcOrd="0" destOrd="0" presId="urn:microsoft.com/office/officeart/2005/8/layout/hProcess7"/>
    <dgm:cxn modelId="{A3F80CA0-833B-144A-8EAF-0696E0228802}" type="presOf" srcId="{80C52EA3-0A5A-4EF2-8D9D-4B53A6B4A0DF}" destId="{46D7A2D4-2E04-4C14-B7FA-EAC4F5E430ED}" srcOrd="1" destOrd="0" presId="urn:microsoft.com/office/officeart/2005/8/layout/hProcess7"/>
    <dgm:cxn modelId="{8EF248C9-9599-CB47-8121-2A2B5FC7A9BA}" type="presParOf" srcId="{933B629A-E92F-4765-8B1C-FDA703BEFE5C}" destId="{7E89FA92-F4C0-4E7C-8C8A-828166C2D5C4}" srcOrd="0" destOrd="0" presId="urn:microsoft.com/office/officeart/2005/8/layout/hProcess7"/>
    <dgm:cxn modelId="{141A0BC0-A468-2448-ABD8-784AECD305FE}" type="presParOf" srcId="{7E89FA92-F4C0-4E7C-8C8A-828166C2D5C4}" destId="{9666321A-251D-47DE-B959-C00F5D19A3F1}" srcOrd="0" destOrd="0" presId="urn:microsoft.com/office/officeart/2005/8/layout/hProcess7"/>
    <dgm:cxn modelId="{195FB633-6FE8-3647-9A95-9DA072476277}" type="presParOf" srcId="{7E89FA92-F4C0-4E7C-8C8A-828166C2D5C4}" destId="{110ECD75-A20B-434B-9A0E-1C8682E515A3}" srcOrd="1" destOrd="0" presId="urn:microsoft.com/office/officeart/2005/8/layout/hProcess7"/>
    <dgm:cxn modelId="{253E9B6C-C3BC-AE49-97E8-8027299F02CC}" type="presParOf" srcId="{933B629A-E92F-4765-8B1C-FDA703BEFE5C}" destId="{ABE8DD62-6EE2-4AC5-9815-CB5D22D9B80A}" srcOrd="1" destOrd="0" presId="urn:microsoft.com/office/officeart/2005/8/layout/hProcess7"/>
    <dgm:cxn modelId="{C702C8CD-7D9A-7C4A-8EF9-A90FBA5351BB}" type="presParOf" srcId="{933B629A-E92F-4765-8B1C-FDA703BEFE5C}" destId="{464D73C1-A69C-4566-A885-8E1BB8D77F50}" srcOrd="2" destOrd="0" presId="urn:microsoft.com/office/officeart/2005/8/layout/hProcess7"/>
    <dgm:cxn modelId="{458F70C9-D9FD-B845-9A11-55E8DCC7D40A}" type="presParOf" srcId="{464D73C1-A69C-4566-A885-8E1BB8D77F50}" destId="{7BB3CC0F-79C2-4E92-B544-7506292E493B}" srcOrd="0" destOrd="0" presId="urn:microsoft.com/office/officeart/2005/8/layout/hProcess7"/>
    <dgm:cxn modelId="{C04CA9DF-A39C-1348-A18D-89E73D13EA5A}" type="presParOf" srcId="{464D73C1-A69C-4566-A885-8E1BB8D77F50}" destId="{0C7F22EE-88C8-4DB7-AE63-0D2A2614E203}" srcOrd="1" destOrd="0" presId="urn:microsoft.com/office/officeart/2005/8/layout/hProcess7"/>
    <dgm:cxn modelId="{7498FEA5-E73D-8045-BD68-72964B812B20}" type="presParOf" srcId="{464D73C1-A69C-4566-A885-8E1BB8D77F50}" destId="{925D570D-843B-49FA-BF83-F095E9657A03}" srcOrd="2" destOrd="0" presId="urn:microsoft.com/office/officeart/2005/8/layout/hProcess7"/>
    <dgm:cxn modelId="{CDEBD40E-CF38-8E48-951A-573F112C599A}" type="presParOf" srcId="{933B629A-E92F-4765-8B1C-FDA703BEFE5C}" destId="{676A22B0-1D79-4CD7-8952-07DEA8455E91}" srcOrd="3" destOrd="0" presId="urn:microsoft.com/office/officeart/2005/8/layout/hProcess7"/>
    <dgm:cxn modelId="{DC4C7478-94A6-5049-BE8A-30F7223CFB2F}" type="presParOf" srcId="{933B629A-E92F-4765-8B1C-FDA703BEFE5C}" destId="{5757E5A0-2908-4F57-B782-A3C941452099}" srcOrd="4" destOrd="0" presId="urn:microsoft.com/office/officeart/2005/8/layout/hProcess7"/>
    <dgm:cxn modelId="{CE87B401-1EFC-5840-BA72-339B4F4BA9E5}" type="presParOf" srcId="{5757E5A0-2908-4F57-B782-A3C941452099}" destId="{00546AFB-F021-427A-99C0-866939A172F5}" srcOrd="0" destOrd="0" presId="urn:microsoft.com/office/officeart/2005/8/layout/hProcess7"/>
    <dgm:cxn modelId="{3E79A95E-ED24-494E-97ED-F925A0E4E882}" type="presParOf" srcId="{5757E5A0-2908-4F57-B782-A3C941452099}" destId="{46D7A2D4-2E04-4C14-B7FA-EAC4F5E430ED}" srcOrd="1" destOrd="0" presId="urn:microsoft.com/office/officeart/2005/8/layout/hProcess7"/>
    <dgm:cxn modelId="{644A6321-226C-3145-ACDC-A2722B5E80F4}" type="presParOf" srcId="{933B629A-E92F-4765-8B1C-FDA703BEFE5C}" destId="{5DF5CA80-4413-4821-954D-1EBF3293CD2A}" srcOrd="5" destOrd="0" presId="urn:microsoft.com/office/officeart/2005/8/layout/hProcess7"/>
    <dgm:cxn modelId="{E1A033A8-FF81-1A4D-B0E8-D25701B22F70}" type="presParOf" srcId="{933B629A-E92F-4765-8B1C-FDA703BEFE5C}" destId="{C0CFFBFB-60F6-4D39-9CE7-13895D45A5BE}" srcOrd="6" destOrd="0" presId="urn:microsoft.com/office/officeart/2005/8/layout/hProcess7"/>
    <dgm:cxn modelId="{4251D33D-C3FA-B340-B6ED-706C949D1036}" type="presParOf" srcId="{C0CFFBFB-60F6-4D39-9CE7-13895D45A5BE}" destId="{7C40C490-0857-44DF-BF31-466956D6737D}" srcOrd="0" destOrd="0" presId="urn:microsoft.com/office/officeart/2005/8/layout/hProcess7"/>
    <dgm:cxn modelId="{1EBCD135-FDE2-D24F-83A2-667D209CF8E9}" type="presParOf" srcId="{C0CFFBFB-60F6-4D39-9CE7-13895D45A5BE}" destId="{AC43C836-B566-4AE2-A418-75C1A45A7C57}" srcOrd="1" destOrd="0" presId="urn:microsoft.com/office/officeart/2005/8/layout/hProcess7"/>
    <dgm:cxn modelId="{62C48C35-E318-8B47-861E-5DD58269C7D5}" type="presParOf" srcId="{C0CFFBFB-60F6-4D39-9CE7-13895D45A5BE}" destId="{CCA9B926-FB43-4FF3-9E68-3D73CD5278D8}" srcOrd="2" destOrd="0" presId="urn:microsoft.com/office/officeart/2005/8/layout/hProcess7"/>
    <dgm:cxn modelId="{10F2CD47-F9E0-4D47-99E9-DC1A77D4488A}" type="presParOf" srcId="{933B629A-E92F-4765-8B1C-FDA703BEFE5C}" destId="{34257995-790A-4AE5-BA1A-0803419F4E68}" srcOrd="7" destOrd="0" presId="urn:microsoft.com/office/officeart/2005/8/layout/hProcess7"/>
    <dgm:cxn modelId="{686C7FBD-74D2-D44C-8C33-6112FCFBA12A}" type="presParOf" srcId="{933B629A-E92F-4765-8B1C-FDA703BEFE5C}" destId="{10F7A211-3AA5-485C-B050-23EFDA4DFD65}" srcOrd="8" destOrd="0" presId="urn:microsoft.com/office/officeart/2005/8/layout/hProcess7"/>
    <dgm:cxn modelId="{AEA5700B-63CF-3C4E-B24F-AEF56025AFEC}" type="presParOf" srcId="{10F7A211-3AA5-485C-B050-23EFDA4DFD65}" destId="{B4243866-C882-4E47-8DDD-62C345EB3325}" srcOrd="0" destOrd="0" presId="urn:microsoft.com/office/officeart/2005/8/layout/hProcess7"/>
    <dgm:cxn modelId="{1481382F-6215-3343-AC5A-2AC0217AA139}" type="presParOf" srcId="{10F7A211-3AA5-485C-B050-23EFDA4DFD65}" destId="{B7ED76D9-FA43-4653-BD2B-D39BB957B05B}" srcOrd="1" destOrd="0" presId="urn:microsoft.com/office/officeart/2005/8/layout/hProcess7"/>
  </dgm:cxnLst>
  <dgm:bg/>
  <dgm:whole>
    <a:ln w="25400"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5AF26C-78A4-DD45-8FBF-0848672AF32A}" type="doc">
      <dgm:prSet loTypeId="urn:microsoft.com/office/officeart/2005/8/layout/bProcess3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003502-C28E-BB4E-AD67-ABE733DABF1E}">
      <dgm:prSet phldrT="[Text]"/>
      <dgm:spPr/>
      <dgm:t>
        <a:bodyPr/>
        <a:lstStyle/>
        <a:p>
          <a:r>
            <a:rPr lang="en-US" b="1" dirty="0" smtClean="0"/>
            <a:t>Step 1:</a:t>
          </a:r>
          <a:r>
            <a:rPr lang="en-US" baseline="0" dirty="0" smtClean="0"/>
            <a:t> </a:t>
          </a:r>
          <a:r>
            <a:rPr lang="en-US" dirty="0" smtClean="0"/>
            <a:t>Calculate Relationship between BEV </a:t>
          </a:r>
          <a:r>
            <a:rPr lang="en-US" dirty="0" smtClean="0"/>
            <a:t>Registrations </a:t>
          </a:r>
          <a:r>
            <a:rPr lang="en-US" dirty="0" smtClean="0"/>
            <a:t>and GDP</a:t>
          </a:r>
          <a:endParaRPr lang="en-US" dirty="0"/>
        </a:p>
      </dgm:t>
    </dgm:pt>
    <dgm:pt modelId="{D6125381-4028-C54F-A88E-6185766A189D}" type="parTrans" cxnId="{1414E844-138D-8841-94CC-7C0B8C6271D6}">
      <dgm:prSet/>
      <dgm:spPr/>
      <dgm:t>
        <a:bodyPr/>
        <a:lstStyle/>
        <a:p>
          <a:endParaRPr lang="en-US"/>
        </a:p>
      </dgm:t>
    </dgm:pt>
    <dgm:pt modelId="{0795B68B-0640-7C4E-B74E-6053453F8203}" type="sibTrans" cxnId="{1414E844-138D-8841-94CC-7C0B8C6271D6}">
      <dgm:prSet/>
      <dgm:spPr>
        <a:ln w="38100"/>
      </dgm:spPr>
      <dgm:t>
        <a:bodyPr/>
        <a:lstStyle/>
        <a:p>
          <a:endParaRPr lang="en-US"/>
        </a:p>
      </dgm:t>
    </dgm:pt>
    <dgm:pt modelId="{1094E6EE-13D9-ED42-89C9-A28BD5691CD5}">
      <dgm:prSet phldrT="[Text]"/>
      <dgm:spPr/>
      <dgm:t>
        <a:bodyPr/>
        <a:lstStyle/>
        <a:p>
          <a:r>
            <a:rPr lang="en-US" b="1" dirty="0" smtClean="0"/>
            <a:t>Step 2: </a:t>
          </a:r>
          <a:r>
            <a:rPr lang="en-US" dirty="0" smtClean="0"/>
            <a:t>Forecast </a:t>
          </a:r>
          <a:r>
            <a:rPr lang="en-US" dirty="0" smtClean="0"/>
            <a:t>GDP</a:t>
          </a:r>
          <a:endParaRPr lang="en-US" dirty="0"/>
        </a:p>
      </dgm:t>
    </dgm:pt>
    <dgm:pt modelId="{ECD201A4-D40D-E048-8C43-FA13D3C5D8B1}" type="parTrans" cxnId="{50B3B130-BC58-0946-81F2-8A89241942A3}">
      <dgm:prSet/>
      <dgm:spPr/>
      <dgm:t>
        <a:bodyPr/>
        <a:lstStyle/>
        <a:p>
          <a:endParaRPr lang="en-US"/>
        </a:p>
      </dgm:t>
    </dgm:pt>
    <dgm:pt modelId="{37D3BC1C-B4F6-E846-BD18-FB607EAFC7D8}" type="sibTrans" cxnId="{50B3B130-BC58-0946-81F2-8A89241942A3}">
      <dgm:prSet/>
      <dgm:spPr>
        <a:ln w="38100"/>
      </dgm:spPr>
      <dgm:t>
        <a:bodyPr/>
        <a:lstStyle/>
        <a:p>
          <a:endParaRPr lang="en-US"/>
        </a:p>
      </dgm:t>
    </dgm:pt>
    <dgm:pt modelId="{42A726AB-54A4-1047-9EE4-F18A565276E1}">
      <dgm:prSet phldrT="[Text]"/>
      <dgm:spPr/>
      <dgm:t>
        <a:bodyPr/>
        <a:lstStyle/>
        <a:p>
          <a:r>
            <a:rPr lang="en-US" b="1" dirty="0" smtClean="0"/>
            <a:t>Step 3: </a:t>
          </a:r>
          <a:r>
            <a:rPr lang="en-US" dirty="0" smtClean="0"/>
            <a:t>Predict Future BEV Registrations </a:t>
          </a:r>
          <a:r>
            <a:rPr lang="en-US" dirty="0" smtClean="0"/>
            <a:t>based on Forecasted GDP </a:t>
          </a:r>
          <a:endParaRPr lang="en-US" dirty="0"/>
        </a:p>
      </dgm:t>
    </dgm:pt>
    <dgm:pt modelId="{F8BAC32C-91B3-CE41-A25C-EA0BB216E4DC}" type="parTrans" cxnId="{7A0F3F8E-8B8C-4D40-995B-E28126AFA834}">
      <dgm:prSet/>
      <dgm:spPr/>
      <dgm:t>
        <a:bodyPr/>
        <a:lstStyle/>
        <a:p>
          <a:endParaRPr lang="en-US"/>
        </a:p>
      </dgm:t>
    </dgm:pt>
    <dgm:pt modelId="{024A8307-0D83-A94F-9879-8C9EC020485B}" type="sibTrans" cxnId="{7A0F3F8E-8B8C-4D40-995B-E28126AFA834}">
      <dgm:prSet/>
      <dgm:spPr>
        <a:ln w="38100"/>
      </dgm:spPr>
      <dgm:t>
        <a:bodyPr/>
        <a:lstStyle/>
        <a:p>
          <a:endParaRPr lang="en-US"/>
        </a:p>
      </dgm:t>
    </dgm:pt>
    <dgm:pt modelId="{130816E8-EE49-3949-BFCC-8DA88A3B4DB0}">
      <dgm:prSet phldrT="[Text]"/>
      <dgm:spPr/>
      <dgm:t>
        <a:bodyPr/>
        <a:lstStyle/>
        <a:p>
          <a:r>
            <a:rPr lang="en-US" b="1" dirty="0" smtClean="0"/>
            <a:t>Step 4: </a:t>
          </a:r>
          <a:r>
            <a:rPr lang="en-US" dirty="0" smtClean="0"/>
            <a:t>Predict </a:t>
          </a:r>
          <a:r>
            <a:rPr lang="en-US" dirty="0" smtClean="0"/>
            <a:t>I-Pace </a:t>
          </a:r>
          <a:r>
            <a:rPr lang="en-US" dirty="0" smtClean="0"/>
            <a:t>Sales from Predicted</a:t>
          </a:r>
          <a:r>
            <a:rPr lang="en-US" baseline="0" dirty="0" smtClean="0"/>
            <a:t> Future </a:t>
          </a:r>
          <a:r>
            <a:rPr lang="en-US" baseline="0" dirty="0" smtClean="0"/>
            <a:t>BEV Registrations</a:t>
          </a:r>
          <a:endParaRPr lang="en-US" dirty="0"/>
        </a:p>
      </dgm:t>
    </dgm:pt>
    <dgm:pt modelId="{57019DE1-4BFC-FC40-8A9D-59A836CC6298}" type="parTrans" cxnId="{20C34383-572E-6240-93C1-B802FF2944A5}">
      <dgm:prSet/>
      <dgm:spPr/>
      <dgm:t>
        <a:bodyPr/>
        <a:lstStyle/>
        <a:p>
          <a:endParaRPr lang="en-US"/>
        </a:p>
      </dgm:t>
    </dgm:pt>
    <dgm:pt modelId="{421EF816-B577-8141-A02D-6A43BA73B2A8}" type="sibTrans" cxnId="{20C34383-572E-6240-93C1-B802FF2944A5}">
      <dgm:prSet/>
      <dgm:spPr>
        <a:ln w="38100"/>
      </dgm:spPr>
      <dgm:t>
        <a:bodyPr/>
        <a:lstStyle/>
        <a:p>
          <a:endParaRPr lang="en-US"/>
        </a:p>
      </dgm:t>
    </dgm:pt>
    <dgm:pt modelId="{D55F6F17-6913-B948-A9B8-A8D14EED3856}">
      <dgm:prSet phldrT="[Text]"/>
      <dgm:spPr/>
      <dgm:t>
        <a:bodyPr/>
        <a:lstStyle/>
        <a:p>
          <a:r>
            <a:rPr lang="en-US" b="1" dirty="0" smtClean="0"/>
            <a:t>Step 5: </a:t>
          </a:r>
          <a:r>
            <a:rPr lang="en-US" dirty="0" smtClean="0"/>
            <a:t>Account for Acceptance Sale </a:t>
          </a:r>
          <a:endParaRPr lang="en-US" dirty="0"/>
        </a:p>
      </dgm:t>
    </dgm:pt>
    <dgm:pt modelId="{E6C0B71F-49A6-6D43-BB78-9FA713AB5E7C}" type="parTrans" cxnId="{D8219386-5AB8-BD43-998B-BFE9F89CE4F1}">
      <dgm:prSet/>
      <dgm:spPr/>
      <dgm:t>
        <a:bodyPr/>
        <a:lstStyle/>
        <a:p>
          <a:endParaRPr lang="en-US"/>
        </a:p>
      </dgm:t>
    </dgm:pt>
    <dgm:pt modelId="{9F87C128-D2DE-DC42-90A8-75A7812F9BE1}" type="sibTrans" cxnId="{D8219386-5AB8-BD43-998B-BFE9F89CE4F1}">
      <dgm:prSet/>
      <dgm:spPr>
        <a:ln w="38100"/>
      </dgm:spPr>
      <dgm:t>
        <a:bodyPr/>
        <a:lstStyle/>
        <a:p>
          <a:endParaRPr lang="en-US"/>
        </a:p>
      </dgm:t>
    </dgm:pt>
    <dgm:pt modelId="{B36C1D7C-FEE6-D543-B1CF-FDDF69E235F1}">
      <dgm:prSet/>
      <dgm:spPr/>
      <dgm:t>
        <a:bodyPr/>
        <a:lstStyle/>
        <a:p>
          <a:r>
            <a:rPr lang="en-US" b="1" dirty="0" smtClean="0"/>
            <a:t>Step 6: </a:t>
          </a:r>
          <a:r>
            <a:rPr lang="en-US" b="0" dirty="0" smtClean="0">
              <a:solidFill>
                <a:schemeClr val="bg1"/>
              </a:solidFill>
            </a:rPr>
            <a:t>Project </a:t>
          </a:r>
          <a:r>
            <a:rPr lang="en-GB" b="0" i="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b="0" dirty="0" smtClean="0">
              <a:solidFill>
                <a:schemeClr val="bg1"/>
              </a:solidFill>
            </a:rPr>
            <a:t>Sales </a:t>
          </a:r>
          <a:r>
            <a:rPr lang="en-US" b="0" dirty="0" smtClean="0">
              <a:solidFill>
                <a:schemeClr val="bg1"/>
              </a:solidFill>
            </a:rPr>
            <a:t>until 2020/1</a:t>
          </a:r>
          <a:endParaRPr lang="en-US" b="0" dirty="0">
            <a:solidFill>
              <a:schemeClr val="bg1"/>
            </a:solidFill>
          </a:endParaRPr>
        </a:p>
      </dgm:t>
    </dgm:pt>
    <dgm:pt modelId="{7AEED5A8-7E5E-2E44-9B34-6C02B5284721}" type="parTrans" cxnId="{90D1FC8D-C664-B943-B8BC-726C92B6C601}">
      <dgm:prSet/>
      <dgm:spPr/>
      <dgm:t>
        <a:bodyPr/>
        <a:lstStyle/>
        <a:p>
          <a:endParaRPr lang="en-US"/>
        </a:p>
      </dgm:t>
    </dgm:pt>
    <dgm:pt modelId="{53772042-611F-0248-B303-04568A6DE362}" type="sibTrans" cxnId="{90D1FC8D-C664-B943-B8BC-726C92B6C601}">
      <dgm:prSet/>
      <dgm:spPr>
        <a:ln w="38100"/>
      </dgm:spPr>
      <dgm:t>
        <a:bodyPr/>
        <a:lstStyle/>
        <a:p>
          <a:endParaRPr lang="en-US"/>
        </a:p>
      </dgm:t>
    </dgm:pt>
    <dgm:pt modelId="{1E2760FE-DCC9-0744-AB17-FDAA87A78A97}">
      <dgm:prSet/>
      <dgm:spPr/>
      <dgm:t>
        <a:bodyPr/>
        <a:lstStyle/>
        <a:p>
          <a:r>
            <a:rPr lang="en-US" b="1" dirty="0" smtClean="0"/>
            <a:t>Step 7: </a:t>
          </a:r>
          <a:r>
            <a:rPr lang="en-US" dirty="0" smtClean="0"/>
            <a:t>Calculate Total I-Pace Sales in FY2019</a:t>
          </a:r>
          <a:endParaRPr lang="en-US" dirty="0"/>
        </a:p>
      </dgm:t>
    </dgm:pt>
    <dgm:pt modelId="{966B9AC9-FF3B-AE43-8EC6-E4E9CE07A60A}" type="parTrans" cxnId="{E75832EF-73B7-CF4C-85E6-D3A109A1DAA7}">
      <dgm:prSet/>
      <dgm:spPr/>
      <dgm:t>
        <a:bodyPr/>
        <a:lstStyle/>
        <a:p>
          <a:endParaRPr lang="en-US"/>
        </a:p>
      </dgm:t>
    </dgm:pt>
    <dgm:pt modelId="{B62925FC-D9F5-954B-910E-BC8F7954F92A}" type="sibTrans" cxnId="{E75832EF-73B7-CF4C-85E6-D3A109A1DAA7}">
      <dgm:prSet/>
      <dgm:spPr/>
      <dgm:t>
        <a:bodyPr/>
        <a:lstStyle/>
        <a:p>
          <a:endParaRPr lang="en-US"/>
        </a:p>
      </dgm:t>
    </dgm:pt>
    <dgm:pt modelId="{F8DFF663-255E-AE40-84D6-17CF3126CE6D}" type="pres">
      <dgm:prSet presAssocID="{9D5AF26C-78A4-DD45-8FBF-0848672AF32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269B1D9-1F1A-6A4C-A004-F297AC4D428E}" type="pres">
      <dgm:prSet presAssocID="{F5003502-C28E-BB4E-AD67-ABE733DABF1E}" presName="node" presStyleLbl="node1" presStyleIdx="0" presStyleCnt="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50BB28-DA9A-4C47-B736-7F8C8C63639D}" type="pres">
      <dgm:prSet presAssocID="{0795B68B-0640-7C4E-B74E-6053453F8203}" presName="sibTrans" presStyleLbl="sibTrans1D1" presStyleIdx="0" presStyleCnt="6"/>
      <dgm:spPr/>
      <dgm:t>
        <a:bodyPr/>
        <a:lstStyle/>
        <a:p>
          <a:endParaRPr lang="en-US"/>
        </a:p>
      </dgm:t>
    </dgm:pt>
    <dgm:pt modelId="{7E7D2F3E-6961-5E4B-B889-449DF03A823F}" type="pres">
      <dgm:prSet presAssocID="{0795B68B-0640-7C4E-B74E-6053453F8203}" presName="connectorText" presStyleLbl="sibTrans1D1" presStyleIdx="0" presStyleCnt="6"/>
      <dgm:spPr/>
      <dgm:t>
        <a:bodyPr/>
        <a:lstStyle/>
        <a:p>
          <a:endParaRPr lang="en-US"/>
        </a:p>
      </dgm:t>
    </dgm:pt>
    <dgm:pt modelId="{770FB6F0-32AD-A348-98E0-7CA7C5D12D19}" type="pres">
      <dgm:prSet presAssocID="{1094E6EE-13D9-ED42-89C9-A28BD5691CD5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F1B5CD-17D3-2643-9B53-518AF30C9FFB}" type="pres">
      <dgm:prSet presAssocID="{37D3BC1C-B4F6-E846-BD18-FB607EAFC7D8}" presName="sibTrans" presStyleLbl="sibTrans1D1" presStyleIdx="1" presStyleCnt="6"/>
      <dgm:spPr/>
      <dgm:t>
        <a:bodyPr/>
        <a:lstStyle/>
        <a:p>
          <a:endParaRPr lang="en-US"/>
        </a:p>
      </dgm:t>
    </dgm:pt>
    <dgm:pt modelId="{DCECD451-2E7C-874F-AC10-C782A4DA6FCF}" type="pres">
      <dgm:prSet presAssocID="{37D3BC1C-B4F6-E846-BD18-FB607EAFC7D8}" presName="connectorText" presStyleLbl="sibTrans1D1" presStyleIdx="1" presStyleCnt="6"/>
      <dgm:spPr/>
      <dgm:t>
        <a:bodyPr/>
        <a:lstStyle/>
        <a:p>
          <a:endParaRPr lang="en-US"/>
        </a:p>
      </dgm:t>
    </dgm:pt>
    <dgm:pt modelId="{C5905E25-E328-054F-B93E-88D7591971B0}" type="pres">
      <dgm:prSet presAssocID="{42A726AB-54A4-1047-9EE4-F18A565276E1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54C5C4-A4EC-5C48-A60E-47B637164D7D}" type="pres">
      <dgm:prSet presAssocID="{024A8307-0D83-A94F-9879-8C9EC020485B}" presName="sibTrans" presStyleLbl="sibTrans1D1" presStyleIdx="2" presStyleCnt="6"/>
      <dgm:spPr/>
      <dgm:t>
        <a:bodyPr/>
        <a:lstStyle/>
        <a:p>
          <a:endParaRPr lang="en-US"/>
        </a:p>
      </dgm:t>
    </dgm:pt>
    <dgm:pt modelId="{906E4F93-39FB-5B4D-85D5-631DB144C838}" type="pres">
      <dgm:prSet presAssocID="{024A8307-0D83-A94F-9879-8C9EC020485B}" presName="connectorText" presStyleLbl="sibTrans1D1" presStyleIdx="2" presStyleCnt="6"/>
      <dgm:spPr/>
      <dgm:t>
        <a:bodyPr/>
        <a:lstStyle/>
        <a:p>
          <a:endParaRPr lang="en-US"/>
        </a:p>
      </dgm:t>
    </dgm:pt>
    <dgm:pt modelId="{F7C673D9-C16B-FE4A-8425-A6F2422BA4D7}" type="pres">
      <dgm:prSet presAssocID="{130816E8-EE49-3949-BFCC-8DA88A3B4DB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2AD06E-EA74-C546-8409-FF4D329F5A8D}" type="pres">
      <dgm:prSet presAssocID="{421EF816-B577-8141-A02D-6A43BA73B2A8}" presName="sibTrans" presStyleLbl="sibTrans1D1" presStyleIdx="3" presStyleCnt="6"/>
      <dgm:spPr/>
      <dgm:t>
        <a:bodyPr/>
        <a:lstStyle/>
        <a:p>
          <a:endParaRPr lang="en-US"/>
        </a:p>
      </dgm:t>
    </dgm:pt>
    <dgm:pt modelId="{2BD1A7CC-591C-264E-A162-904A92FBA1FF}" type="pres">
      <dgm:prSet presAssocID="{421EF816-B577-8141-A02D-6A43BA73B2A8}" presName="connectorText" presStyleLbl="sibTrans1D1" presStyleIdx="3" presStyleCnt="6"/>
      <dgm:spPr/>
      <dgm:t>
        <a:bodyPr/>
        <a:lstStyle/>
        <a:p>
          <a:endParaRPr lang="en-US"/>
        </a:p>
      </dgm:t>
    </dgm:pt>
    <dgm:pt modelId="{898F7C29-BD21-6E48-84C3-B8C749ADFEF4}" type="pres">
      <dgm:prSet presAssocID="{D55F6F17-6913-B948-A9B8-A8D14EED3856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47D8E6-E67B-DE49-B8AD-63D31AA1D0E9}" type="pres">
      <dgm:prSet presAssocID="{9F87C128-D2DE-DC42-90A8-75A7812F9BE1}" presName="sibTrans" presStyleLbl="sibTrans1D1" presStyleIdx="4" presStyleCnt="6"/>
      <dgm:spPr/>
      <dgm:t>
        <a:bodyPr/>
        <a:lstStyle/>
        <a:p>
          <a:endParaRPr lang="en-US"/>
        </a:p>
      </dgm:t>
    </dgm:pt>
    <dgm:pt modelId="{6AD86B9B-964E-CC45-8CA5-B43346512AB7}" type="pres">
      <dgm:prSet presAssocID="{9F87C128-D2DE-DC42-90A8-75A7812F9BE1}" presName="connectorText" presStyleLbl="sibTrans1D1" presStyleIdx="4" presStyleCnt="6"/>
      <dgm:spPr/>
      <dgm:t>
        <a:bodyPr/>
        <a:lstStyle/>
        <a:p>
          <a:endParaRPr lang="en-US"/>
        </a:p>
      </dgm:t>
    </dgm:pt>
    <dgm:pt modelId="{81FECFB1-C274-9749-94FA-DB6F470F2134}" type="pres">
      <dgm:prSet presAssocID="{B36C1D7C-FEE6-D543-B1CF-FDDF69E235F1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00422A-D77C-8744-8FE1-6DA318365855}" type="pres">
      <dgm:prSet presAssocID="{53772042-611F-0248-B303-04568A6DE362}" presName="sibTrans" presStyleLbl="sibTrans1D1" presStyleIdx="5" presStyleCnt="6"/>
      <dgm:spPr/>
      <dgm:t>
        <a:bodyPr/>
        <a:lstStyle/>
        <a:p>
          <a:endParaRPr lang="en-US"/>
        </a:p>
      </dgm:t>
    </dgm:pt>
    <dgm:pt modelId="{52F3F185-E635-4E4C-847C-F00EABE0EA7C}" type="pres">
      <dgm:prSet presAssocID="{53772042-611F-0248-B303-04568A6DE362}" presName="connectorText" presStyleLbl="sibTrans1D1" presStyleIdx="5" presStyleCnt="6"/>
      <dgm:spPr/>
      <dgm:t>
        <a:bodyPr/>
        <a:lstStyle/>
        <a:p>
          <a:endParaRPr lang="en-US"/>
        </a:p>
      </dgm:t>
    </dgm:pt>
    <dgm:pt modelId="{51C5A93E-519A-0345-8956-B38B52FB578B}" type="pres">
      <dgm:prSet presAssocID="{1E2760FE-DCC9-0744-AB17-FDAA87A78A97}" presName="node" presStyleLbl="node1" presStyleIdx="6" presStyleCnt="7" custLinFactX="24981" custLinFactNeighborX="100000" custLinFactNeighborY="-95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C044C5-3449-CA46-A83E-A854A659A334}" type="presOf" srcId="{D55F6F17-6913-B948-A9B8-A8D14EED3856}" destId="{898F7C29-BD21-6E48-84C3-B8C749ADFEF4}" srcOrd="0" destOrd="0" presId="urn:microsoft.com/office/officeart/2005/8/layout/bProcess3"/>
    <dgm:cxn modelId="{ED78E032-4C39-244E-8391-BF32872E0048}" type="presOf" srcId="{9F87C128-D2DE-DC42-90A8-75A7812F9BE1}" destId="{BA47D8E6-E67B-DE49-B8AD-63D31AA1D0E9}" srcOrd="0" destOrd="0" presId="urn:microsoft.com/office/officeart/2005/8/layout/bProcess3"/>
    <dgm:cxn modelId="{90D1FC8D-C664-B943-B8BC-726C92B6C601}" srcId="{9D5AF26C-78A4-DD45-8FBF-0848672AF32A}" destId="{B36C1D7C-FEE6-D543-B1CF-FDDF69E235F1}" srcOrd="5" destOrd="0" parTransId="{7AEED5A8-7E5E-2E44-9B34-6C02B5284721}" sibTransId="{53772042-611F-0248-B303-04568A6DE362}"/>
    <dgm:cxn modelId="{E75832EF-73B7-CF4C-85E6-D3A109A1DAA7}" srcId="{9D5AF26C-78A4-DD45-8FBF-0848672AF32A}" destId="{1E2760FE-DCC9-0744-AB17-FDAA87A78A97}" srcOrd="6" destOrd="0" parTransId="{966B9AC9-FF3B-AE43-8EC6-E4E9CE07A60A}" sibTransId="{B62925FC-D9F5-954B-910E-BC8F7954F92A}"/>
    <dgm:cxn modelId="{0B29EFBB-54B0-8A41-AA00-0D0964BFB9DF}" type="presOf" srcId="{421EF816-B577-8141-A02D-6A43BA73B2A8}" destId="{2BD1A7CC-591C-264E-A162-904A92FBA1FF}" srcOrd="1" destOrd="0" presId="urn:microsoft.com/office/officeart/2005/8/layout/bProcess3"/>
    <dgm:cxn modelId="{550019FA-719D-984B-81C2-A9629CE20B03}" type="presOf" srcId="{0795B68B-0640-7C4E-B74E-6053453F8203}" destId="{0F50BB28-DA9A-4C47-B736-7F8C8C63639D}" srcOrd="0" destOrd="0" presId="urn:microsoft.com/office/officeart/2005/8/layout/bProcess3"/>
    <dgm:cxn modelId="{5220EBB1-86C9-4541-94F0-7C4FED0FED86}" type="presOf" srcId="{421EF816-B577-8141-A02D-6A43BA73B2A8}" destId="{CE2AD06E-EA74-C546-8409-FF4D329F5A8D}" srcOrd="0" destOrd="0" presId="urn:microsoft.com/office/officeart/2005/8/layout/bProcess3"/>
    <dgm:cxn modelId="{BE90FB3D-89D1-4741-8766-CB765B804BF2}" type="presOf" srcId="{53772042-611F-0248-B303-04568A6DE362}" destId="{52F3F185-E635-4E4C-847C-F00EABE0EA7C}" srcOrd="1" destOrd="0" presId="urn:microsoft.com/office/officeart/2005/8/layout/bProcess3"/>
    <dgm:cxn modelId="{BDBA7FD7-00B5-3543-A816-7BB12D16367A}" type="presOf" srcId="{37D3BC1C-B4F6-E846-BD18-FB607EAFC7D8}" destId="{DCECD451-2E7C-874F-AC10-C782A4DA6FCF}" srcOrd="1" destOrd="0" presId="urn:microsoft.com/office/officeart/2005/8/layout/bProcess3"/>
    <dgm:cxn modelId="{BDC28976-959A-494B-AD6C-96248D216346}" type="presOf" srcId="{024A8307-0D83-A94F-9879-8C9EC020485B}" destId="{906E4F93-39FB-5B4D-85D5-631DB144C838}" srcOrd="1" destOrd="0" presId="urn:microsoft.com/office/officeart/2005/8/layout/bProcess3"/>
    <dgm:cxn modelId="{7D793736-5A28-7B4E-B6DD-BBB35D5F8885}" type="presOf" srcId="{37D3BC1C-B4F6-E846-BD18-FB607EAFC7D8}" destId="{A1F1B5CD-17D3-2643-9B53-518AF30C9FFB}" srcOrd="0" destOrd="0" presId="urn:microsoft.com/office/officeart/2005/8/layout/bProcess3"/>
    <dgm:cxn modelId="{DE9D8EEC-4EDC-8F40-93D4-606513830E8D}" type="presOf" srcId="{B36C1D7C-FEE6-D543-B1CF-FDDF69E235F1}" destId="{81FECFB1-C274-9749-94FA-DB6F470F2134}" srcOrd="0" destOrd="0" presId="urn:microsoft.com/office/officeart/2005/8/layout/bProcess3"/>
    <dgm:cxn modelId="{15558BAB-3470-374E-921C-BC09C0349EE3}" type="presOf" srcId="{F5003502-C28E-BB4E-AD67-ABE733DABF1E}" destId="{B269B1D9-1F1A-6A4C-A004-F297AC4D428E}" srcOrd="0" destOrd="0" presId="urn:microsoft.com/office/officeart/2005/8/layout/bProcess3"/>
    <dgm:cxn modelId="{7A0F3F8E-8B8C-4D40-995B-E28126AFA834}" srcId="{9D5AF26C-78A4-DD45-8FBF-0848672AF32A}" destId="{42A726AB-54A4-1047-9EE4-F18A565276E1}" srcOrd="2" destOrd="0" parTransId="{F8BAC32C-91B3-CE41-A25C-EA0BB216E4DC}" sibTransId="{024A8307-0D83-A94F-9879-8C9EC020485B}"/>
    <dgm:cxn modelId="{BADFB56E-46E4-D844-8649-6A380C9B6142}" type="presOf" srcId="{9D5AF26C-78A4-DD45-8FBF-0848672AF32A}" destId="{F8DFF663-255E-AE40-84D6-17CF3126CE6D}" srcOrd="0" destOrd="0" presId="urn:microsoft.com/office/officeart/2005/8/layout/bProcess3"/>
    <dgm:cxn modelId="{3E8FCE07-F33A-3946-8B75-044FF086A58D}" type="presOf" srcId="{130816E8-EE49-3949-BFCC-8DA88A3B4DB0}" destId="{F7C673D9-C16B-FE4A-8425-A6F2422BA4D7}" srcOrd="0" destOrd="0" presId="urn:microsoft.com/office/officeart/2005/8/layout/bProcess3"/>
    <dgm:cxn modelId="{29DABC8F-F100-2E43-8C84-7A7A4F49A05F}" type="presOf" srcId="{53772042-611F-0248-B303-04568A6DE362}" destId="{FD00422A-D77C-8744-8FE1-6DA318365855}" srcOrd="0" destOrd="0" presId="urn:microsoft.com/office/officeart/2005/8/layout/bProcess3"/>
    <dgm:cxn modelId="{1414E844-138D-8841-94CC-7C0B8C6271D6}" srcId="{9D5AF26C-78A4-DD45-8FBF-0848672AF32A}" destId="{F5003502-C28E-BB4E-AD67-ABE733DABF1E}" srcOrd="0" destOrd="0" parTransId="{D6125381-4028-C54F-A88E-6185766A189D}" sibTransId="{0795B68B-0640-7C4E-B74E-6053453F8203}"/>
    <dgm:cxn modelId="{98177269-365B-3541-8200-05D45DAF4159}" type="presOf" srcId="{024A8307-0D83-A94F-9879-8C9EC020485B}" destId="{C154C5C4-A4EC-5C48-A60E-47B637164D7D}" srcOrd="0" destOrd="0" presId="urn:microsoft.com/office/officeart/2005/8/layout/bProcess3"/>
    <dgm:cxn modelId="{A63350FB-50D7-DA4A-A7BE-76A9DCE429C1}" type="presOf" srcId="{0795B68B-0640-7C4E-B74E-6053453F8203}" destId="{7E7D2F3E-6961-5E4B-B889-449DF03A823F}" srcOrd="1" destOrd="0" presId="urn:microsoft.com/office/officeart/2005/8/layout/bProcess3"/>
    <dgm:cxn modelId="{A9C8BC1C-09F2-B245-96D9-62EC511510B8}" type="presOf" srcId="{1094E6EE-13D9-ED42-89C9-A28BD5691CD5}" destId="{770FB6F0-32AD-A348-98E0-7CA7C5D12D19}" srcOrd="0" destOrd="0" presId="urn:microsoft.com/office/officeart/2005/8/layout/bProcess3"/>
    <dgm:cxn modelId="{D8219386-5AB8-BD43-998B-BFE9F89CE4F1}" srcId="{9D5AF26C-78A4-DD45-8FBF-0848672AF32A}" destId="{D55F6F17-6913-B948-A9B8-A8D14EED3856}" srcOrd="4" destOrd="0" parTransId="{E6C0B71F-49A6-6D43-BB78-9FA713AB5E7C}" sibTransId="{9F87C128-D2DE-DC42-90A8-75A7812F9BE1}"/>
    <dgm:cxn modelId="{FDD2D557-EF74-2548-AB59-F0C58CE5DDD3}" type="presOf" srcId="{9F87C128-D2DE-DC42-90A8-75A7812F9BE1}" destId="{6AD86B9B-964E-CC45-8CA5-B43346512AB7}" srcOrd="1" destOrd="0" presId="urn:microsoft.com/office/officeart/2005/8/layout/bProcess3"/>
    <dgm:cxn modelId="{50B3B130-BC58-0946-81F2-8A89241942A3}" srcId="{9D5AF26C-78A4-DD45-8FBF-0848672AF32A}" destId="{1094E6EE-13D9-ED42-89C9-A28BD5691CD5}" srcOrd="1" destOrd="0" parTransId="{ECD201A4-D40D-E048-8C43-FA13D3C5D8B1}" sibTransId="{37D3BC1C-B4F6-E846-BD18-FB607EAFC7D8}"/>
    <dgm:cxn modelId="{20C34383-572E-6240-93C1-B802FF2944A5}" srcId="{9D5AF26C-78A4-DD45-8FBF-0848672AF32A}" destId="{130816E8-EE49-3949-BFCC-8DA88A3B4DB0}" srcOrd="3" destOrd="0" parTransId="{57019DE1-4BFC-FC40-8A9D-59A836CC6298}" sibTransId="{421EF816-B577-8141-A02D-6A43BA73B2A8}"/>
    <dgm:cxn modelId="{C4EAACC1-3E19-2849-B4B0-F9BC4DA322A7}" type="presOf" srcId="{42A726AB-54A4-1047-9EE4-F18A565276E1}" destId="{C5905E25-E328-054F-B93E-88D7591971B0}" srcOrd="0" destOrd="0" presId="urn:microsoft.com/office/officeart/2005/8/layout/bProcess3"/>
    <dgm:cxn modelId="{63B6DBC3-02EB-C84F-BCD8-303EB7687E60}" type="presOf" srcId="{1E2760FE-DCC9-0744-AB17-FDAA87A78A97}" destId="{51C5A93E-519A-0345-8956-B38B52FB578B}" srcOrd="0" destOrd="0" presId="urn:microsoft.com/office/officeart/2005/8/layout/bProcess3"/>
    <dgm:cxn modelId="{842D7076-11CE-D341-AB9C-1A0A7E120ABD}" type="presParOf" srcId="{F8DFF663-255E-AE40-84D6-17CF3126CE6D}" destId="{B269B1D9-1F1A-6A4C-A004-F297AC4D428E}" srcOrd="0" destOrd="0" presId="urn:microsoft.com/office/officeart/2005/8/layout/bProcess3"/>
    <dgm:cxn modelId="{DB763C4E-587B-C747-A1FC-27FDEF431CBA}" type="presParOf" srcId="{F8DFF663-255E-AE40-84D6-17CF3126CE6D}" destId="{0F50BB28-DA9A-4C47-B736-7F8C8C63639D}" srcOrd="1" destOrd="0" presId="urn:microsoft.com/office/officeart/2005/8/layout/bProcess3"/>
    <dgm:cxn modelId="{0D2C16D7-2D03-6C47-B69D-B43ED865FCE2}" type="presParOf" srcId="{0F50BB28-DA9A-4C47-B736-7F8C8C63639D}" destId="{7E7D2F3E-6961-5E4B-B889-449DF03A823F}" srcOrd="0" destOrd="0" presId="urn:microsoft.com/office/officeart/2005/8/layout/bProcess3"/>
    <dgm:cxn modelId="{D0C171F9-D9E8-6F4E-9B1D-469692A91B80}" type="presParOf" srcId="{F8DFF663-255E-AE40-84D6-17CF3126CE6D}" destId="{770FB6F0-32AD-A348-98E0-7CA7C5D12D19}" srcOrd="2" destOrd="0" presId="urn:microsoft.com/office/officeart/2005/8/layout/bProcess3"/>
    <dgm:cxn modelId="{B9EFFC15-2327-944A-9FFD-181D750B908B}" type="presParOf" srcId="{F8DFF663-255E-AE40-84D6-17CF3126CE6D}" destId="{A1F1B5CD-17D3-2643-9B53-518AF30C9FFB}" srcOrd="3" destOrd="0" presId="urn:microsoft.com/office/officeart/2005/8/layout/bProcess3"/>
    <dgm:cxn modelId="{5F0889B9-768B-FD43-97BC-F40FDD53C3AB}" type="presParOf" srcId="{A1F1B5CD-17D3-2643-9B53-518AF30C9FFB}" destId="{DCECD451-2E7C-874F-AC10-C782A4DA6FCF}" srcOrd="0" destOrd="0" presId="urn:microsoft.com/office/officeart/2005/8/layout/bProcess3"/>
    <dgm:cxn modelId="{A66DAEA2-B77B-EC43-9196-E65AB8C0EEF1}" type="presParOf" srcId="{F8DFF663-255E-AE40-84D6-17CF3126CE6D}" destId="{C5905E25-E328-054F-B93E-88D7591971B0}" srcOrd="4" destOrd="0" presId="urn:microsoft.com/office/officeart/2005/8/layout/bProcess3"/>
    <dgm:cxn modelId="{B456C432-9816-5E45-9198-95CDE5A6E83C}" type="presParOf" srcId="{F8DFF663-255E-AE40-84D6-17CF3126CE6D}" destId="{C154C5C4-A4EC-5C48-A60E-47B637164D7D}" srcOrd="5" destOrd="0" presId="urn:microsoft.com/office/officeart/2005/8/layout/bProcess3"/>
    <dgm:cxn modelId="{4B208993-03FF-6043-8C3E-FFEAE2AF1072}" type="presParOf" srcId="{C154C5C4-A4EC-5C48-A60E-47B637164D7D}" destId="{906E4F93-39FB-5B4D-85D5-631DB144C838}" srcOrd="0" destOrd="0" presId="urn:microsoft.com/office/officeart/2005/8/layout/bProcess3"/>
    <dgm:cxn modelId="{EC1E21CE-8489-E24A-BF16-387FB5B61071}" type="presParOf" srcId="{F8DFF663-255E-AE40-84D6-17CF3126CE6D}" destId="{F7C673D9-C16B-FE4A-8425-A6F2422BA4D7}" srcOrd="6" destOrd="0" presId="urn:microsoft.com/office/officeart/2005/8/layout/bProcess3"/>
    <dgm:cxn modelId="{5E694EF8-C18C-1245-AB6A-AB1CEE6177D7}" type="presParOf" srcId="{F8DFF663-255E-AE40-84D6-17CF3126CE6D}" destId="{CE2AD06E-EA74-C546-8409-FF4D329F5A8D}" srcOrd="7" destOrd="0" presId="urn:microsoft.com/office/officeart/2005/8/layout/bProcess3"/>
    <dgm:cxn modelId="{2334A4FD-4710-A649-B3EB-74CBB7CC2234}" type="presParOf" srcId="{CE2AD06E-EA74-C546-8409-FF4D329F5A8D}" destId="{2BD1A7CC-591C-264E-A162-904A92FBA1FF}" srcOrd="0" destOrd="0" presId="urn:microsoft.com/office/officeart/2005/8/layout/bProcess3"/>
    <dgm:cxn modelId="{B1154047-8225-F146-AF9E-8459D04D6754}" type="presParOf" srcId="{F8DFF663-255E-AE40-84D6-17CF3126CE6D}" destId="{898F7C29-BD21-6E48-84C3-B8C749ADFEF4}" srcOrd="8" destOrd="0" presId="urn:microsoft.com/office/officeart/2005/8/layout/bProcess3"/>
    <dgm:cxn modelId="{775583B2-4A9E-0E44-9F93-73E1675B0184}" type="presParOf" srcId="{F8DFF663-255E-AE40-84D6-17CF3126CE6D}" destId="{BA47D8E6-E67B-DE49-B8AD-63D31AA1D0E9}" srcOrd="9" destOrd="0" presId="urn:microsoft.com/office/officeart/2005/8/layout/bProcess3"/>
    <dgm:cxn modelId="{47916A42-45D2-3249-A535-94A2235EBA86}" type="presParOf" srcId="{BA47D8E6-E67B-DE49-B8AD-63D31AA1D0E9}" destId="{6AD86B9B-964E-CC45-8CA5-B43346512AB7}" srcOrd="0" destOrd="0" presId="urn:microsoft.com/office/officeart/2005/8/layout/bProcess3"/>
    <dgm:cxn modelId="{281DBD5E-3E78-7C42-9397-10895FB6A955}" type="presParOf" srcId="{F8DFF663-255E-AE40-84D6-17CF3126CE6D}" destId="{81FECFB1-C274-9749-94FA-DB6F470F2134}" srcOrd="10" destOrd="0" presId="urn:microsoft.com/office/officeart/2005/8/layout/bProcess3"/>
    <dgm:cxn modelId="{61580AD6-7D43-CC40-9343-7FDA9E745FF3}" type="presParOf" srcId="{F8DFF663-255E-AE40-84D6-17CF3126CE6D}" destId="{FD00422A-D77C-8744-8FE1-6DA318365855}" srcOrd="11" destOrd="0" presId="urn:microsoft.com/office/officeart/2005/8/layout/bProcess3"/>
    <dgm:cxn modelId="{AC459694-8853-F246-A62D-8F3F32E27759}" type="presParOf" srcId="{FD00422A-D77C-8744-8FE1-6DA318365855}" destId="{52F3F185-E635-4E4C-847C-F00EABE0EA7C}" srcOrd="0" destOrd="0" presId="urn:microsoft.com/office/officeart/2005/8/layout/bProcess3"/>
    <dgm:cxn modelId="{B2B2123E-9C2F-E342-AE7A-D1885F760133}" type="presParOf" srcId="{F8DFF663-255E-AE40-84D6-17CF3126CE6D}" destId="{51C5A93E-519A-0345-8956-B38B52FB578B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D5AF26C-78A4-DD45-8FBF-0848672AF32A}" type="doc">
      <dgm:prSet loTypeId="urn:microsoft.com/office/officeart/2005/8/layout/bProcess3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003502-C28E-BB4E-AD67-ABE733DABF1E}">
      <dgm:prSet phldrT="[Text]"/>
      <dgm:spPr/>
      <dgm:t>
        <a:bodyPr/>
        <a:lstStyle/>
        <a:p>
          <a:r>
            <a:rPr lang="en-US" b="1" dirty="0" smtClean="0"/>
            <a:t>Step 1:</a:t>
          </a:r>
          <a:r>
            <a:rPr lang="en-US" baseline="0" dirty="0" smtClean="0"/>
            <a:t> </a:t>
          </a:r>
          <a:r>
            <a:rPr lang="en-US" dirty="0" smtClean="0"/>
            <a:t>Calculate Relationship between BEV </a:t>
          </a:r>
          <a:r>
            <a:rPr lang="en-US" dirty="0" smtClean="0"/>
            <a:t>Registrations </a:t>
          </a:r>
          <a:r>
            <a:rPr lang="en-US" dirty="0" smtClean="0"/>
            <a:t>and GDP</a:t>
          </a:r>
          <a:endParaRPr lang="en-US" dirty="0"/>
        </a:p>
      </dgm:t>
    </dgm:pt>
    <dgm:pt modelId="{D6125381-4028-C54F-A88E-6185766A189D}" type="parTrans" cxnId="{1414E844-138D-8841-94CC-7C0B8C6271D6}">
      <dgm:prSet/>
      <dgm:spPr/>
      <dgm:t>
        <a:bodyPr/>
        <a:lstStyle/>
        <a:p>
          <a:endParaRPr lang="en-US"/>
        </a:p>
      </dgm:t>
    </dgm:pt>
    <dgm:pt modelId="{0795B68B-0640-7C4E-B74E-6053453F8203}" type="sibTrans" cxnId="{1414E844-138D-8841-94CC-7C0B8C6271D6}">
      <dgm:prSet/>
      <dgm:spPr>
        <a:ln w="38100"/>
      </dgm:spPr>
      <dgm:t>
        <a:bodyPr/>
        <a:lstStyle/>
        <a:p>
          <a:endParaRPr lang="en-US"/>
        </a:p>
      </dgm:t>
    </dgm:pt>
    <dgm:pt modelId="{1094E6EE-13D9-ED42-89C9-A28BD5691CD5}">
      <dgm:prSet phldrT="[Text]"/>
      <dgm:spPr/>
      <dgm:t>
        <a:bodyPr/>
        <a:lstStyle/>
        <a:p>
          <a:r>
            <a:rPr lang="en-US" b="1" dirty="0" smtClean="0"/>
            <a:t>Step 2: </a:t>
          </a:r>
          <a:r>
            <a:rPr lang="en-US" dirty="0" smtClean="0"/>
            <a:t>Forecast </a:t>
          </a:r>
          <a:r>
            <a:rPr lang="en-US" dirty="0" smtClean="0"/>
            <a:t>GDP</a:t>
          </a:r>
          <a:endParaRPr lang="en-US" dirty="0"/>
        </a:p>
      </dgm:t>
    </dgm:pt>
    <dgm:pt modelId="{ECD201A4-D40D-E048-8C43-FA13D3C5D8B1}" type="parTrans" cxnId="{50B3B130-BC58-0946-81F2-8A89241942A3}">
      <dgm:prSet/>
      <dgm:spPr/>
      <dgm:t>
        <a:bodyPr/>
        <a:lstStyle/>
        <a:p>
          <a:endParaRPr lang="en-US"/>
        </a:p>
      </dgm:t>
    </dgm:pt>
    <dgm:pt modelId="{37D3BC1C-B4F6-E846-BD18-FB607EAFC7D8}" type="sibTrans" cxnId="{50B3B130-BC58-0946-81F2-8A89241942A3}">
      <dgm:prSet/>
      <dgm:spPr>
        <a:ln w="38100"/>
      </dgm:spPr>
      <dgm:t>
        <a:bodyPr/>
        <a:lstStyle/>
        <a:p>
          <a:endParaRPr lang="en-US"/>
        </a:p>
      </dgm:t>
    </dgm:pt>
    <dgm:pt modelId="{42A726AB-54A4-1047-9EE4-F18A565276E1}">
      <dgm:prSet phldrT="[Text]"/>
      <dgm:spPr/>
      <dgm:t>
        <a:bodyPr/>
        <a:lstStyle/>
        <a:p>
          <a:r>
            <a:rPr lang="en-US" b="1" dirty="0" smtClean="0"/>
            <a:t>Step 3: </a:t>
          </a:r>
          <a:r>
            <a:rPr lang="en-US" dirty="0" smtClean="0"/>
            <a:t>Predict Future BEV Registrations </a:t>
          </a:r>
          <a:r>
            <a:rPr lang="en-US" dirty="0" smtClean="0"/>
            <a:t>based on Forecasted GDP </a:t>
          </a:r>
          <a:endParaRPr lang="en-US" dirty="0"/>
        </a:p>
      </dgm:t>
    </dgm:pt>
    <dgm:pt modelId="{F8BAC32C-91B3-CE41-A25C-EA0BB216E4DC}" type="parTrans" cxnId="{7A0F3F8E-8B8C-4D40-995B-E28126AFA834}">
      <dgm:prSet/>
      <dgm:spPr/>
      <dgm:t>
        <a:bodyPr/>
        <a:lstStyle/>
        <a:p>
          <a:endParaRPr lang="en-US"/>
        </a:p>
      </dgm:t>
    </dgm:pt>
    <dgm:pt modelId="{024A8307-0D83-A94F-9879-8C9EC020485B}" type="sibTrans" cxnId="{7A0F3F8E-8B8C-4D40-995B-E28126AFA834}">
      <dgm:prSet/>
      <dgm:spPr>
        <a:ln w="38100"/>
      </dgm:spPr>
      <dgm:t>
        <a:bodyPr/>
        <a:lstStyle/>
        <a:p>
          <a:endParaRPr lang="en-US"/>
        </a:p>
      </dgm:t>
    </dgm:pt>
    <dgm:pt modelId="{130816E8-EE49-3949-BFCC-8DA88A3B4DB0}">
      <dgm:prSet phldrT="[Text]"/>
      <dgm:spPr/>
      <dgm:t>
        <a:bodyPr/>
        <a:lstStyle/>
        <a:p>
          <a:r>
            <a:rPr lang="en-US" b="1" dirty="0" smtClean="0"/>
            <a:t>Step 4: </a:t>
          </a:r>
          <a:r>
            <a:rPr lang="en-US" dirty="0" smtClean="0"/>
            <a:t>Predict </a:t>
          </a:r>
          <a:r>
            <a:rPr lang="en-US" dirty="0" smtClean="0"/>
            <a:t>I-Pace </a:t>
          </a:r>
          <a:r>
            <a:rPr lang="en-US" dirty="0" smtClean="0"/>
            <a:t>Sales from Predicted</a:t>
          </a:r>
          <a:r>
            <a:rPr lang="en-US" baseline="0" dirty="0" smtClean="0"/>
            <a:t> Future </a:t>
          </a:r>
          <a:r>
            <a:rPr lang="en-US" baseline="0" dirty="0" smtClean="0"/>
            <a:t>BEV Registrations</a:t>
          </a:r>
          <a:endParaRPr lang="en-US" dirty="0"/>
        </a:p>
      </dgm:t>
    </dgm:pt>
    <dgm:pt modelId="{57019DE1-4BFC-FC40-8A9D-59A836CC6298}" type="parTrans" cxnId="{20C34383-572E-6240-93C1-B802FF2944A5}">
      <dgm:prSet/>
      <dgm:spPr/>
      <dgm:t>
        <a:bodyPr/>
        <a:lstStyle/>
        <a:p>
          <a:endParaRPr lang="en-US"/>
        </a:p>
      </dgm:t>
    </dgm:pt>
    <dgm:pt modelId="{421EF816-B577-8141-A02D-6A43BA73B2A8}" type="sibTrans" cxnId="{20C34383-572E-6240-93C1-B802FF2944A5}">
      <dgm:prSet/>
      <dgm:spPr>
        <a:ln w="38100"/>
      </dgm:spPr>
      <dgm:t>
        <a:bodyPr/>
        <a:lstStyle/>
        <a:p>
          <a:endParaRPr lang="en-US"/>
        </a:p>
      </dgm:t>
    </dgm:pt>
    <dgm:pt modelId="{D55F6F17-6913-B948-A9B8-A8D14EED3856}">
      <dgm:prSet phldrT="[Text]"/>
      <dgm:spPr/>
      <dgm:t>
        <a:bodyPr/>
        <a:lstStyle/>
        <a:p>
          <a:r>
            <a:rPr lang="en-US" b="1" dirty="0" smtClean="0"/>
            <a:t>Step 5: </a:t>
          </a:r>
          <a:r>
            <a:rPr lang="en-US" dirty="0" smtClean="0"/>
            <a:t>Account for Acceptance Sale </a:t>
          </a:r>
          <a:endParaRPr lang="en-US" dirty="0"/>
        </a:p>
      </dgm:t>
    </dgm:pt>
    <dgm:pt modelId="{E6C0B71F-49A6-6D43-BB78-9FA713AB5E7C}" type="parTrans" cxnId="{D8219386-5AB8-BD43-998B-BFE9F89CE4F1}">
      <dgm:prSet/>
      <dgm:spPr/>
      <dgm:t>
        <a:bodyPr/>
        <a:lstStyle/>
        <a:p>
          <a:endParaRPr lang="en-US"/>
        </a:p>
      </dgm:t>
    </dgm:pt>
    <dgm:pt modelId="{9F87C128-D2DE-DC42-90A8-75A7812F9BE1}" type="sibTrans" cxnId="{D8219386-5AB8-BD43-998B-BFE9F89CE4F1}">
      <dgm:prSet/>
      <dgm:spPr>
        <a:ln w="38100"/>
      </dgm:spPr>
      <dgm:t>
        <a:bodyPr/>
        <a:lstStyle/>
        <a:p>
          <a:endParaRPr lang="en-US"/>
        </a:p>
      </dgm:t>
    </dgm:pt>
    <dgm:pt modelId="{B36C1D7C-FEE6-D543-B1CF-FDDF69E235F1}">
      <dgm:prSet/>
      <dgm:spPr/>
      <dgm:t>
        <a:bodyPr/>
        <a:lstStyle/>
        <a:p>
          <a:r>
            <a:rPr lang="en-US" b="1" dirty="0" smtClean="0"/>
            <a:t>Step 6: </a:t>
          </a:r>
          <a:r>
            <a:rPr lang="en-US" b="0" dirty="0" smtClean="0">
              <a:solidFill>
                <a:schemeClr val="bg1"/>
              </a:solidFill>
            </a:rPr>
            <a:t>Project </a:t>
          </a:r>
          <a:r>
            <a:rPr lang="en-GB" b="0" i="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b="0" dirty="0" smtClean="0">
              <a:solidFill>
                <a:schemeClr val="bg1"/>
              </a:solidFill>
            </a:rPr>
            <a:t>Sales </a:t>
          </a:r>
          <a:r>
            <a:rPr lang="en-US" b="0" dirty="0" smtClean="0">
              <a:solidFill>
                <a:schemeClr val="bg1"/>
              </a:solidFill>
            </a:rPr>
            <a:t>until 2020/1</a:t>
          </a:r>
          <a:endParaRPr lang="en-US" b="0" dirty="0">
            <a:solidFill>
              <a:schemeClr val="bg1"/>
            </a:solidFill>
          </a:endParaRPr>
        </a:p>
      </dgm:t>
    </dgm:pt>
    <dgm:pt modelId="{7AEED5A8-7E5E-2E44-9B34-6C02B5284721}" type="parTrans" cxnId="{90D1FC8D-C664-B943-B8BC-726C92B6C601}">
      <dgm:prSet/>
      <dgm:spPr/>
      <dgm:t>
        <a:bodyPr/>
        <a:lstStyle/>
        <a:p>
          <a:endParaRPr lang="en-US"/>
        </a:p>
      </dgm:t>
    </dgm:pt>
    <dgm:pt modelId="{53772042-611F-0248-B303-04568A6DE362}" type="sibTrans" cxnId="{90D1FC8D-C664-B943-B8BC-726C92B6C601}">
      <dgm:prSet/>
      <dgm:spPr>
        <a:ln w="38100"/>
      </dgm:spPr>
      <dgm:t>
        <a:bodyPr/>
        <a:lstStyle/>
        <a:p>
          <a:endParaRPr lang="en-US"/>
        </a:p>
      </dgm:t>
    </dgm:pt>
    <dgm:pt modelId="{1E2760FE-DCC9-0744-AB17-FDAA87A78A97}">
      <dgm:prSet/>
      <dgm:spPr/>
      <dgm:t>
        <a:bodyPr/>
        <a:lstStyle/>
        <a:p>
          <a:r>
            <a:rPr lang="en-US" b="1" dirty="0" smtClean="0"/>
            <a:t>Step 7: </a:t>
          </a:r>
          <a:r>
            <a:rPr lang="en-US" dirty="0" smtClean="0"/>
            <a:t>Calculate Total I-Pace Sales in FY2019</a:t>
          </a:r>
          <a:endParaRPr lang="en-US" dirty="0"/>
        </a:p>
      </dgm:t>
    </dgm:pt>
    <dgm:pt modelId="{966B9AC9-FF3B-AE43-8EC6-E4E9CE07A60A}" type="parTrans" cxnId="{E75832EF-73B7-CF4C-85E6-D3A109A1DAA7}">
      <dgm:prSet/>
      <dgm:spPr/>
      <dgm:t>
        <a:bodyPr/>
        <a:lstStyle/>
        <a:p>
          <a:endParaRPr lang="en-US"/>
        </a:p>
      </dgm:t>
    </dgm:pt>
    <dgm:pt modelId="{B62925FC-D9F5-954B-910E-BC8F7954F92A}" type="sibTrans" cxnId="{E75832EF-73B7-CF4C-85E6-D3A109A1DAA7}">
      <dgm:prSet/>
      <dgm:spPr/>
      <dgm:t>
        <a:bodyPr/>
        <a:lstStyle/>
        <a:p>
          <a:endParaRPr lang="en-US"/>
        </a:p>
      </dgm:t>
    </dgm:pt>
    <dgm:pt modelId="{F8DFF663-255E-AE40-84D6-17CF3126CE6D}" type="pres">
      <dgm:prSet presAssocID="{9D5AF26C-78A4-DD45-8FBF-0848672AF32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269B1D9-1F1A-6A4C-A004-F297AC4D428E}" type="pres">
      <dgm:prSet presAssocID="{F5003502-C28E-BB4E-AD67-ABE733DABF1E}" presName="node" presStyleLbl="node1" presStyleIdx="0" presStyleCnt="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50BB28-DA9A-4C47-B736-7F8C8C63639D}" type="pres">
      <dgm:prSet presAssocID="{0795B68B-0640-7C4E-B74E-6053453F8203}" presName="sibTrans" presStyleLbl="sibTrans1D1" presStyleIdx="0" presStyleCnt="6"/>
      <dgm:spPr/>
      <dgm:t>
        <a:bodyPr/>
        <a:lstStyle/>
        <a:p>
          <a:endParaRPr lang="en-US"/>
        </a:p>
      </dgm:t>
    </dgm:pt>
    <dgm:pt modelId="{7E7D2F3E-6961-5E4B-B889-449DF03A823F}" type="pres">
      <dgm:prSet presAssocID="{0795B68B-0640-7C4E-B74E-6053453F8203}" presName="connectorText" presStyleLbl="sibTrans1D1" presStyleIdx="0" presStyleCnt="6"/>
      <dgm:spPr/>
      <dgm:t>
        <a:bodyPr/>
        <a:lstStyle/>
        <a:p>
          <a:endParaRPr lang="en-US"/>
        </a:p>
      </dgm:t>
    </dgm:pt>
    <dgm:pt modelId="{770FB6F0-32AD-A348-98E0-7CA7C5D12D19}" type="pres">
      <dgm:prSet presAssocID="{1094E6EE-13D9-ED42-89C9-A28BD5691CD5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F1B5CD-17D3-2643-9B53-518AF30C9FFB}" type="pres">
      <dgm:prSet presAssocID="{37D3BC1C-B4F6-E846-BD18-FB607EAFC7D8}" presName="sibTrans" presStyleLbl="sibTrans1D1" presStyleIdx="1" presStyleCnt="6"/>
      <dgm:spPr/>
      <dgm:t>
        <a:bodyPr/>
        <a:lstStyle/>
        <a:p>
          <a:endParaRPr lang="en-US"/>
        </a:p>
      </dgm:t>
    </dgm:pt>
    <dgm:pt modelId="{DCECD451-2E7C-874F-AC10-C782A4DA6FCF}" type="pres">
      <dgm:prSet presAssocID="{37D3BC1C-B4F6-E846-BD18-FB607EAFC7D8}" presName="connectorText" presStyleLbl="sibTrans1D1" presStyleIdx="1" presStyleCnt="6"/>
      <dgm:spPr/>
      <dgm:t>
        <a:bodyPr/>
        <a:lstStyle/>
        <a:p>
          <a:endParaRPr lang="en-US"/>
        </a:p>
      </dgm:t>
    </dgm:pt>
    <dgm:pt modelId="{C5905E25-E328-054F-B93E-88D7591971B0}" type="pres">
      <dgm:prSet presAssocID="{42A726AB-54A4-1047-9EE4-F18A565276E1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54C5C4-A4EC-5C48-A60E-47B637164D7D}" type="pres">
      <dgm:prSet presAssocID="{024A8307-0D83-A94F-9879-8C9EC020485B}" presName="sibTrans" presStyleLbl="sibTrans1D1" presStyleIdx="2" presStyleCnt="6"/>
      <dgm:spPr/>
      <dgm:t>
        <a:bodyPr/>
        <a:lstStyle/>
        <a:p>
          <a:endParaRPr lang="en-US"/>
        </a:p>
      </dgm:t>
    </dgm:pt>
    <dgm:pt modelId="{906E4F93-39FB-5B4D-85D5-631DB144C838}" type="pres">
      <dgm:prSet presAssocID="{024A8307-0D83-A94F-9879-8C9EC020485B}" presName="connectorText" presStyleLbl="sibTrans1D1" presStyleIdx="2" presStyleCnt="6"/>
      <dgm:spPr/>
      <dgm:t>
        <a:bodyPr/>
        <a:lstStyle/>
        <a:p>
          <a:endParaRPr lang="en-US"/>
        </a:p>
      </dgm:t>
    </dgm:pt>
    <dgm:pt modelId="{F7C673D9-C16B-FE4A-8425-A6F2422BA4D7}" type="pres">
      <dgm:prSet presAssocID="{130816E8-EE49-3949-BFCC-8DA88A3B4DB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2AD06E-EA74-C546-8409-FF4D329F5A8D}" type="pres">
      <dgm:prSet presAssocID="{421EF816-B577-8141-A02D-6A43BA73B2A8}" presName="sibTrans" presStyleLbl="sibTrans1D1" presStyleIdx="3" presStyleCnt="6"/>
      <dgm:spPr/>
      <dgm:t>
        <a:bodyPr/>
        <a:lstStyle/>
        <a:p>
          <a:endParaRPr lang="en-US"/>
        </a:p>
      </dgm:t>
    </dgm:pt>
    <dgm:pt modelId="{2BD1A7CC-591C-264E-A162-904A92FBA1FF}" type="pres">
      <dgm:prSet presAssocID="{421EF816-B577-8141-A02D-6A43BA73B2A8}" presName="connectorText" presStyleLbl="sibTrans1D1" presStyleIdx="3" presStyleCnt="6"/>
      <dgm:spPr/>
      <dgm:t>
        <a:bodyPr/>
        <a:lstStyle/>
        <a:p>
          <a:endParaRPr lang="en-US"/>
        </a:p>
      </dgm:t>
    </dgm:pt>
    <dgm:pt modelId="{898F7C29-BD21-6E48-84C3-B8C749ADFEF4}" type="pres">
      <dgm:prSet presAssocID="{D55F6F17-6913-B948-A9B8-A8D14EED3856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47D8E6-E67B-DE49-B8AD-63D31AA1D0E9}" type="pres">
      <dgm:prSet presAssocID="{9F87C128-D2DE-DC42-90A8-75A7812F9BE1}" presName="sibTrans" presStyleLbl="sibTrans1D1" presStyleIdx="4" presStyleCnt="6"/>
      <dgm:spPr/>
      <dgm:t>
        <a:bodyPr/>
        <a:lstStyle/>
        <a:p>
          <a:endParaRPr lang="en-US"/>
        </a:p>
      </dgm:t>
    </dgm:pt>
    <dgm:pt modelId="{6AD86B9B-964E-CC45-8CA5-B43346512AB7}" type="pres">
      <dgm:prSet presAssocID="{9F87C128-D2DE-DC42-90A8-75A7812F9BE1}" presName="connectorText" presStyleLbl="sibTrans1D1" presStyleIdx="4" presStyleCnt="6"/>
      <dgm:spPr/>
      <dgm:t>
        <a:bodyPr/>
        <a:lstStyle/>
        <a:p>
          <a:endParaRPr lang="en-US"/>
        </a:p>
      </dgm:t>
    </dgm:pt>
    <dgm:pt modelId="{81FECFB1-C274-9749-94FA-DB6F470F2134}" type="pres">
      <dgm:prSet presAssocID="{B36C1D7C-FEE6-D543-B1CF-FDDF69E235F1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00422A-D77C-8744-8FE1-6DA318365855}" type="pres">
      <dgm:prSet presAssocID="{53772042-611F-0248-B303-04568A6DE362}" presName="sibTrans" presStyleLbl="sibTrans1D1" presStyleIdx="5" presStyleCnt="6"/>
      <dgm:spPr/>
      <dgm:t>
        <a:bodyPr/>
        <a:lstStyle/>
        <a:p>
          <a:endParaRPr lang="en-US"/>
        </a:p>
      </dgm:t>
    </dgm:pt>
    <dgm:pt modelId="{52F3F185-E635-4E4C-847C-F00EABE0EA7C}" type="pres">
      <dgm:prSet presAssocID="{53772042-611F-0248-B303-04568A6DE362}" presName="connectorText" presStyleLbl="sibTrans1D1" presStyleIdx="5" presStyleCnt="6"/>
      <dgm:spPr/>
      <dgm:t>
        <a:bodyPr/>
        <a:lstStyle/>
        <a:p>
          <a:endParaRPr lang="en-US"/>
        </a:p>
      </dgm:t>
    </dgm:pt>
    <dgm:pt modelId="{51C5A93E-519A-0345-8956-B38B52FB578B}" type="pres">
      <dgm:prSet presAssocID="{1E2760FE-DCC9-0744-AB17-FDAA87A78A97}" presName="node" presStyleLbl="node1" presStyleIdx="6" presStyleCnt="7" custLinFactX="24981" custLinFactNeighborX="100000" custLinFactNeighborY="-95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C044C5-3449-CA46-A83E-A854A659A334}" type="presOf" srcId="{D55F6F17-6913-B948-A9B8-A8D14EED3856}" destId="{898F7C29-BD21-6E48-84C3-B8C749ADFEF4}" srcOrd="0" destOrd="0" presId="urn:microsoft.com/office/officeart/2005/8/layout/bProcess3"/>
    <dgm:cxn modelId="{ED78E032-4C39-244E-8391-BF32872E0048}" type="presOf" srcId="{9F87C128-D2DE-DC42-90A8-75A7812F9BE1}" destId="{BA47D8E6-E67B-DE49-B8AD-63D31AA1D0E9}" srcOrd="0" destOrd="0" presId="urn:microsoft.com/office/officeart/2005/8/layout/bProcess3"/>
    <dgm:cxn modelId="{E75832EF-73B7-CF4C-85E6-D3A109A1DAA7}" srcId="{9D5AF26C-78A4-DD45-8FBF-0848672AF32A}" destId="{1E2760FE-DCC9-0744-AB17-FDAA87A78A97}" srcOrd="6" destOrd="0" parTransId="{966B9AC9-FF3B-AE43-8EC6-E4E9CE07A60A}" sibTransId="{B62925FC-D9F5-954B-910E-BC8F7954F92A}"/>
    <dgm:cxn modelId="{90D1FC8D-C664-B943-B8BC-726C92B6C601}" srcId="{9D5AF26C-78A4-DD45-8FBF-0848672AF32A}" destId="{B36C1D7C-FEE6-D543-B1CF-FDDF69E235F1}" srcOrd="5" destOrd="0" parTransId="{7AEED5A8-7E5E-2E44-9B34-6C02B5284721}" sibTransId="{53772042-611F-0248-B303-04568A6DE362}"/>
    <dgm:cxn modelId="{0B29EFBB-54B0-8A41-AA00-0D0964BFB9DF}" type="presOf" srcId="{421EF816-B577-8141-A02D-6A43BA73B2A8}" destId="{2BD1A7CC-591C-264E-A162-904A92FBA1FF}" srcOrd="1" destOrd="0" presId="urn:microsoft.com/office/officeart/2005/8/layout/bProcess3"/>
    <dgm:cxn modelId="{550019FA-719D-984B-81C2-A9629CE20B03}" type="presOf" srcId="{0795B68B-0640-7C4E-B74E-6053453F8203}" destId="{0F50BB28-DA9A-4C47-B736-7F8C8C63639D}" srcOrd="0" destOrd="0" presId="urn:microsoft.com/office/officeart/2005/8/layout/bProcess3"/>
    <dgm:cxn modelId="{5220EBB1-86C9-4541-94F0-7C4FED0FED86}" type="presOf" srcId="{421EF816-B577-8141-A02D-6A43BA73B2A8}" destId="{CE2AD06E-EA74-C546-8409-FF4D329F5A8D}" srcOrd="0" destOrd="0" presId="urn:microsoft.com/office/officeart/2005/8/layout/bProcess3"/>
    <dgm:cxn modelId="{BE90FB3D-89D1-4741-8766-CB765B804BF2}" type="presOf" srcId="{53772042-611F-0248-B303-04568A6DE362}" destId="{52F3F185-E635-4E4C-847C-F00EABE0EA7C}" srcOrd="1" destOrd="0" presId="urn:microsoft.com/office/officeart/2005/8/layout/bProcess3"/>
    <dgm:cxn modelId="{BDBA7FD7-00B5-3543-A816-7BB12D16367A}" type="presOf" srcId="{37D3BC1C-B4F6-E846-BD18-FB607EAFC7D8}" destId="{DCECD451-2E7C-874F-AC10-C782A4DA6FCF}" srcOrd="1" destOrd="0" presId="urn:microsoft.com/office/officeart/2005/8/layout/bProcess3"/>
    <dgm:cxn modelId="{BDC28976-959A-494B-AD6C-96248D216346}" type="presOf" srcId="{024A8307-0D83-A94F-9879-8C9EC020485B}" destId="{906E4F93-39FB-5B4D-85D5-631DB144C838}" srcOrd="1" destOrd="0" presId="urn:microsoft.com/office/officeart/2005/8/layout/bProcess3"/>
    <dgm:cxn modelId="{7D793736-5A28-7B4E-B6DD-BBB35D5F8885}" type="presOf" srcId="{37D3BC1C-B4F6-E846-BD18-FB607EAFC7D8}" destId="{A1F1B5CD-17D3-2643-9B53-518AF30C9FFB}" srcOrd="0" destOrd="0" presId="urn:microsoft.com/office/officeart/2005/8/layout/bProcess3"/>
    <dgm:cxn modelId="{DE9D8EEC-4EDC-8F40-93D4-606513830E8D}" type="presOf" srcId="{B36C1D7C-FEE6-D543-B1CF-FDDF69E235F1}" destId="{81FECFB1-C274-9749-94FA-DB6F470F2134}" srcOrd="0" destOrd="0" presId="urn:microsoft.com/office/officeart/2005/8/layout/bProcess3"/>
    <dgm:cxn modelId="{15558BAB-3470-374E-921C-BC09C0349EE3}" type="presOf" srcId="{F5003502-C28E-BB4E-AD67-ABE733DABF1E}" destId="{B269B1D9-1F1A-6A4C-A004-F297AC4D428E}" srcOrd="0" destOrd="0" presId="urn:microsoft.com/office/officeart/2005/8/layout/bProcess3"/>
    <dgm:cxn modelId="{7A0F3F8E-8B8C-4D40-995B-E28126AFA834}" srcId="{9D5AF26C-78A4-DD45-8FBF-0848672AF32A}" destId="{42A726AB-54A4-1047-9EE4-F18A565276E1}" srcOrd="2" destOrd="0" parTransId="{F8BAC32C-91B3-CE41-A25C-EA0BB216E4DC}" sibTransId="{024A8307-0D83-A94F-9879-8C9EC020485B}"/>
    <dgm:cxn modelId="{BADFB56E-46E4-D844-8649-6A380C9B6142}" type="presOf" srcId="{9D5AF26C-78A4-DD45-8FBF-0848672AF32A}" destId="{F8DFF663-255E-AE40-84D6-17CF3126CE6D}" srcOrd="0" destOrd="0" presId="urn:microsoft.com/office/officeart/2005/8/layout/bProcess3"/>
    <dgm:cxn modelId="{3E8FCE07-F33A-3946-8B75-044FF086A58D}" type="presOf" srcId="{130816E8-EE49-3949-BFCC-8DA88A3B4DB0}" destId="{F7C673D9-C16B-FE4A-8425-A6F2422BA4D7}" srcOrd="0" destOrd="0" presId="urn:microsoft.com/office/officeart/2005/8/layout/bProcess3"/>
    <dgm:cxn modelId="{29DABC8F-F100-2E43-8C84-7A7A4F49A05F}" type="presOf" srcId="{53772042-611F-0248-B303-04568A6DE362}" destId="{FD00422A-D77C-8744-8FE1-6DA318365855}" srcOrd="0" destOrd="0" presId="urn:microsoft.com/office/officeart/2005/8/layout/bProcess3"/>
    <dgm:cxn modelId="{1414E844-138D-8841-94CC-7C0B8C6271D6}" srcId="{9D5AF26C-78A4-DD45-8FBF-0848672AF32A}" destId="{F5003502-C28E-BB4E-AD67-ABE733DABF1E}" srcOrd="0" destOrd="0" parTransId="{D6125381-4028-C54F-A88E-6185766A189D}" sibTransId="{0795B68B-0640-7C4E-B74E-6053453F8203}"/>
    <dgm:cxn modelId="{98177269-365B-3541-8200-05D45DAF4159}" type="presOf" srcId="{024A8307-0D83-A94F-9879-8C9EC020485B}" destId="{C154C5C4-A4EC-5C48-A60E-47B637164D7D}" srcOrd="0" destOrd="0" presId="urn:microsoft.com/office/officeart/2005/8/layout/bProcess3"/>
    <dgm:cxn modelId="{A63350FB-50D7-DA4A-A7BE-76A9DCE429C1}" type="presOf" srcId="{0795B68B-0640-7C4E-B74E-6053453F8203}" destId="{7E7D2F3E-6961-5E4B-B889-449DF03A823F}" srcOrd="1" destOrd="0" presId="urn:microsoft.com/office/officeart/2005/8/layout/bProcess3"/>
    <dgm:cxn modelId="{A9C8BC1C-09F2-B245-96D9-62EC511510B8}" type="presOf" srcId="{1094E6EE-13D9-ED42-89C9-A28BD5691CD5}" destId="{770FB6F0-32AD-A348-98E0-7CA7C5D12D19}" srcOrd="0" destOrd="0" presId="urn:microsoft.com/office/officeart/2005/8/layout/bProcess3"/>
    <dgm:cxn modelId="{D8219386-5AB8-BD43-998B-BFE9F89CE4F1}" srcId="{9D5AF26C-78A4-DD45-8FBF-0848672AF32A}" destId="{D55F6F17-6913-B948-A9B8-A8D14EED3856}" srcOrd="4" destOrd="0" parTransId="{E6C0B71F-49A6-6D43-BB78-9FA713AB5E7C}" sibTransId="{9F87C128-D2DE-DC42-90A8-75A7812F9BE1}"/>
    <dgm:cxn modelId="{FDD2D557-EF74-2548-AB59-F0C58CE5DDD3}" type="presOf" srcId="{9F87C128-D2DE-DC42-90A8-75A7812F9BE1}" destId="{6AD86B9B-964E-CC45-8CA5-B43346512AB7}" srcOrd="1" destOrd="0" presId="urn:microsoft.com/office/officeart/2005/8/layout/bProcess3"/>
    <dgm:cxn modelId="{50B3B130-BC58-0946-81F2-8A89241942A3}" srcId="{9D5AF26C-78A4-DD45-8FBF-0848672AF32A}" destId="{1094E6EE-13D9-ED42-89C9-A28BD5691CD5}" srcOrd="1" destOrd="0" parTransId="{ECD201A4-D40D-E048-8C43-FA13D3C5D8B1}" sibTransId="{37D3BC1C-B4F6-E846-BD18-FB607EAFC7D8}"/>
    <dgm:cxn modelId="{20C34383-572E-6240-93C1-B802FF2944A5}" srcId="{9D5AF26C-78A4-DD45-8FBF-0848672AF32A}" destId="{130816E8-EE49-3949-BFCC-8DA88A3B4DB0}" srcOrd="3" destOrd="0" parTransId="{57019DE1-4BFC-FC40-8A9D-59A836CC6298}" sibTransId="{421EF816-B577-8141-A02D-6A43BA73B2A8}"/>
    <dgm:cxn modelId="{C4EAACC1-3E19-2849-B4B0-F9BC4DA322A7}" type="presOf" srcId="{42A726AB-54A4-1047-9EE4-F18A565276E1}" destId="{C5905E25-E328-054F-B93E-88D7591971B0}" srcOrd="0" destOrd="0" presId="urn:microsoft.com/office/officeart/2005/8/layout/bProcess3"/>
    <dgm:cxn modelId="{63B6DBC3-02EB-C84F-BCD8-303EB7687E60}" type="presOf" srcId="{1E2760FE-DCC9-0744-AB17-FDAA87A78A97}" destId="{51C5A93E-519A-0345-8956-B38B52FB578B}" srcOrd="0" destOrd="0" presId="urn:microsoft.com/office/officeart/2005/8/layout/bProcess3"/>
    <dgm:cxn modelId="{842D7076-11CE-D341-AB9C-1A0A7E120ABD}" type="presParOf" srcId="{F8DFF663-255E-AE40-84D6-17CF3126CE6D}" destId="{B269B1D9-1F1A-6A4C-A004-F297AC4D428E}" srcOrd="0" destOrd="0" presId="urn:microsoft.com/office/officeart/2005/8/layout/bProcess3"/>
    <dgm:cxn modelId="{DB763C4E-587B-C747-A1FC-27FDEF431CBA}" type="presParOf" srcId="{F8DFF663-255E-AE40-84D6-17CF3126CE6D}" destId="{0F50BB28-DA9A-4C47-B736-7F8C8C63639D}" srcOrd="1" destOrd="0" presId="urn:microsoft.com/office/officeart/2005/8/layout/bProcess3"/>
    <dgm:cxn modelId="{0D2C16D7-2D03-6C47-B69D-B43ED865FCE2}" type="presParOf" srcId="{0F50BB28-DA9A-4C47-B736-7F8C8C63639D}" destId="{7E7D2F3E-6961-5E4B-B889-449DF03A823F}" srcOrd="0" destOrd="0" presId="urn:microsoft.com/office/officeart/2005/8/layout/bProcess3"/>
    <dgm:cxn modelId="{D0C171F9-D9E8-6F4E-9B1D-469692A91B80}" type="presParOf" srcId="{F8DFF663-255E-AE40-84D6-17CF3126CE6D}" destId="{770FB6F0-32AD-A348-98E0-7CA7C5D12D19}" srcOrd="2" destOrd="0" presId="urn:microsoft.com/office/officeart/2005/8/layout/bProcess3"/>
    <dgm:cxn modelId="{B9EFFC15-2327-944A-9FFD-181D750B908B}" type="presParOf" srcId="{F8DFF663-255E-AE40-84D6-17CF3126CE6D}" destId="{A1F1B5CD-17D3-2643-9B53-518AF30C9FFB}" srcOrd="3" destOrd="0" presId="urn:microsoft.com/office/officeart/2005/8/layout/bProcess3"/>
    <dgm:cxn modelId="{5F0889B9-768B-FD43-97BC-F40FDD53C3AB}" type="presParOf" srcId="{A1F1B5CD-17D3-2643-9B53-518AF30C9FFB}" destId="{DCECD451-2E7C-874F-AC10-C782A4DA6FCF}" srcOrd="0" destOrd="0" presId="urn:microsoft.com/office/officeart/2005/8/layout/bProcess3"/>
    <dgm:cxn modelId="{A66DAEA2-B77B-EC43-9196-E65AB8C0EEF1}" type="presParOf" srcId="{F8DFF663-255E-AE40-84D6-17CF3126CE6D}" destId="{C5905E25-E328-054F-B93E-88D7591971B0}" srcOrd="4" destOrd="0" presId="urn:microsoft.com/office/officeart/2005/8/layout/bProcess3"/>
    <dgm:cxn modelId="{B456C432-9816-5E45-9198-95CDE5A6E83C}" type="presParOf" srcId="{F8DFF663-255E-AE40-84D6-17CF3126CE6D}" destId="{C154C5C4-A4EC-5C48-A60E-47B637164D7D}" srcOrd="5" destOrd="0" presId="urn:microsoft.com/office/officeart/2005/8/layout/bProcess3"/>
    <dgm:cxn modelId="{4B208993-03FF-6043-8C3E-FFEAE2AF1072}" type="presParOf" srcId="{C154C5C4-A4EC-5C48-A60E-47B637164D7D}" destId="{906E4F93-39FB-5B4D-85D5-631DB144C838}" srcOrd="0" destOrd="0" presId="urn:microsoft.com/office/officeart/2005/8/layout/bProcess3"/>
    <dgm:cxn modelId="{EC1E21CE-8489-E24A-BF16-387FB5B61071}" type="presParOf" srcId="{F8DFF663-255E-AE40-84D6-17CF3126CE6D}" destId="{F7C673D9-C16B-FE4A-8425-A6F2422BA4D7}" srcOrd="6" destOrd="0" presId="urn:microsoft.com/office/officeart/2005/8/layout/bProcess3"/>
    <dgm:cxn modelId="{5E694EF8-C18C-1245-AB6A-AB1CEE6177D7}" type="presParOf" srcId="{F8DFF663-255E-AE40-84D6-17CF3126CE6D}" destId="{CE2AD06E-EA74-C546-8409-FF4D329F5A8D}" srcOrd="7" destOrd="0" presId="urn:microsoft.com/office/officeart/2005/8/layout/bProcess3"/>
    <dgm:cxn modelId="{2334A4FD-4710-A649-B3EB-74CBB7CC2234}" type="presParOf" srcId="{CE2AD06E-EA74-C546-8409-FF4D329F5A8D}" destId="{2BD1A7CC-591C-264E-A162-904A92FBA1FF}" srcOrd="0" destOrd="0" presId="urn:microsoft.com/office/officeart/2005/8/layout/bProcess3"/>
    <dgm:cxn modelId="{B1154047-8225-F146-AF9E-8459D04D6754}" type="presParOf" srcId="{F8DFF663-255E-AE40-84D6-17CF3126CE6D}" destId="{898F7C29-BD21-6E48-84C3-B8C749ADFEF4}" srcOrd="8" destOrd="0" presId="urn:microsoft.com/office/officeart/2005/8/layout/bProcess3"/>
    <dgm:cxn modelId="{775583B2-4A9E-0E44-9F93-73E1675B0184}" type="presParOf" srcId="{F8DFF663-255E-AE40-84D6-17CF3126CE6D}" destId="{BA47D8E6-E67B-DE49-B8AD-63D31AA1D0E9}" srcOrd="9" destOrd="0" presId="urn:microsoft.com/office/officeart/2005/8/layout/bProcess3"/>
    <dgm:cxn modelId="{47916A42-45D2-3249-A535-94A2235EBA86}" type="presParOf" srcId="{BA47D8E6-E67B-DE49-B8AD-63D31AA1D0E9}" destId="{6AD86B9B-964E-CC45-8CA5-B43346512AB7}" srcOrd="0" destOrd="0" presId="urn:microsoft.com/office/officeart/2005/8/layout/bProcess3"/>
    <dgm:cxn modelId="{281DBD5E-3E78-7C42-9397-10895FB6A955}" type="presParOf" srcId="{F8DFF663-255E-AE40-84D6-17CF3126CE6D}" destId="{81FECFB1-C274-9749-94FA-DB6F470F2134}" srcOrd="10" destOrd="0" presId="urn:microsoft.com/office/officeart/2005/8/layout/bProcess3"/>
    <dgm:cxn modelId="{61580AD6-7D43-CC40-9343-7FDA9E745FF3}" type="presParOf" srcId="{F8DFF663-255E-AE40-84D6-17CF3126CE6D}" destId="{FD00422A-D77C-8744-8FE1-6DA318365855}" srcOrd="11" destOrd="0" presId="urn:microsoft.com/office/officeart/2005/8/layout/bProcess3"/>
    <dgm:cxn modelId="{AC459694-8853-F246-A62D-8F3F32E27759}" type="presParOf" srcId="{FD00422A-D77C-8744-8FE1-6DA318365855}" destId="{52F3F185-E635-4E4C-847C-F00EABE0EA7C}" srcOrd="0" destOrd="0" presId="urn:microsoft.com/office/officeart/2005/8/layout/bProcess3"/>
    <dgm:cxn modelId="{B2B2123E-9C2F-E342-AE7A-D1885F760133}" type="presParOf" srcId="{F8DFF663-255E-AE40-84D6-17CF3126CE6D}" destId="{51C5A93E-519A-0345-8956-B38B52FB578B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D5AF26C-78A4-DD45-8FBF-0848672AF32A}" type="doc">
      <dgm:prSet loTypeId="urn:microsoft.com/office/officeart/2005/8/layout/bProcess3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003502-C28E-BB4E-AD67-ABE733DABF1E}">
      <dgm:prSet phldrT="[Text]"/>
      <dgm:spPr/>
      <dgm:t>
        <a:bodyPr/>
        <a:lstStyle/>
        <a:p>
          <a:r>
            <a:rPr lang="en-US" b="1" dirty="0" smtClean="0"/>
            <a:t>Step 1:</a:t>
          </a:r>
          <a:r>
            <a:rPr lang="en-US" baseline="0" dirty="0" smtClean="0"/>
            <a:t> </a:t>
          </a:r>
          <a:r>
            <a:rPr lang="en-US" dirty="0" smtClean="0"/>
            <a:t>Calculate Relationship between BEV </a:t>
          </a:r>
          <a:r>
            <a:rPr lang="en-US" dirty="0" smtClean="0"/>
            <a:t>Registrations </a:t>
          </a:r>
          <a:r>
            <a:rPr lang="en-US" dirty="0" smtClean="0"/>
            <a:t>and GDP</a:t>
          </a:r>
          <a:endParaRPr lang="en-US" dirty="0"/>
        </a:p>
      </dgm:t>
    </dgm:pt>
    <dgm:pt modelId="{D6125381-4028-C54F-A88E-6185766A189D}" type="parTrans" cxnId="{1414E844-138D-8841-94CC-7C0B8C6271D6}">
      <dgm:prSet/>
      <dgm:spPr/>
      <dgm:t>
        <a:bodyPr/>
        <a:lstStyle/>
        <a:p>
          <a:endParaRPr lang="en-US"/>
        </a:p>
      </dgm:t>
    </dgm:pt>
    <dgm:pt modelId="{0795B68B-0640-7C4E-B74E-6053453F8203}" type="sibTrans" cxnId="{1414E844-138D-8841-94CC-7C0B8C6271D6}">
      <dgm:prSet/>
      <dgm:spPr>
        <a:ln w="38100"/>
      </dgm:spPr>
      <dgm:t>
        <a:bodyPr/>
        <a:lstStyle/>
        <a:p>
          <a:endParaRPr lang="en-US"/>
        </a:p>
      </dgm:t>
    </dgm:pt>
    <dgm:pt modelId="{1094E6EE-13D9-ED42-89C9-A28BD5691CD5}">
      <dgm:prSet phldrT="[Text]"/>
      <dgm:spPr/>
      <dgm:t>
        <a:bodyPr/>
        <a:lstStyle/>
        <a:p>
          <a:r>
            <a:rPr lang="en-US" b="1" dirty="0" smtClean="0"/>
            <a:t>Step 2: </a:t>
          </a:r>
          <a:r>
            <a:rPr lang="en-US" dirty="0" smtClean="0"/>
            <a:t>Forecast </a:t>
          </a:r>
          <a:r>
            <a:rPr lang="en-US" dirty="0" smtClean="0"/>
            <a:t>GDP</a:t>
          </a:r>
          <a:endParaRPr lang="en-US" dirty="0"/>
        </a:p>
      </dgm:t>
    </dgm:pt>
    <dgm:pt modelId="{ECD201A4-D40D-E048-8C43-FA13D3C5D8B1}" type="parTrans" cxnId="{50B3B130-BC58-0946-81F2-8A89241942A3}">
      <dgm:prSet/>
      <dgm:spPr/>
      <dgm:t>
        <a:bodyPr/>
        <a:lstStyle/>
        <a:p>
          <a:endParaRPr lang="en-US"/>
        </a:p>
      </dgm:t>
    </dgm:pt>
    <dgm:pt modelId="{37D3BC1C-B4F6-E846-BD18-FB607EAFC7D8}" type="sibTrans" cxnId="{50B3B130-BC58-0946-81F2-8A89241942A3}">
      <dgm:prSet/>
      <dgm:spPr>
        <a:ln w="38100"/>
      </dgm:spPr>
      <dgm:t>
        <a:bodyPr/>
        <a:lstStyle/>
        <a:p>
          <a:endParaRPr lang="en-US"/>
        </a:p>
      </dgm:t>
    </dgm:pt>
    <dgm:pt modelId="{42A726AB-54A4-1047-9EE4-F18A565276E1}">
      <dgm:prSet phldrT="[Text]"/>
      <dgm:spPr/>
      <dgm:t>
        <a:bodyPr/>
        <a:lstStyle/>
        <a:p>
          <a:r>
            <a:rPr lang="en-US" b="1" dirty="0" smtClean="0"/>
            <a:t>Step 3: </a:t>
          </a:r>
          <a:r>
            <a:rPr lang="en-US" dirty="0" smtClean="0"/>
            <a:t>Predict Future BEV Registrations </a:t>
          </a:r>
          <a:r>
            <a:rPr lang="en-US" dirty="0" smtClean="0"/>
            <a:t>based on Forecasted GDP </a:t>
          </a:r>
          <a:endParaRPr lang="en-US" dirty="0"/>
        </a:p>
      </dgm:t>
    </dgm:pt>
    <dgm:pt modelId="{F8BAC32C-91B3-CE41-A25C-EA0BB216E4DC}" type="parTrans" cxnId="{7A0F3F8E-8B8C-4D40-995B-E28126AFA834}">
      <dgm:prSet/>
      <dgm:spPr/>
      <dgm:t>
        <a:bodyPr/>
        <a:lstStyle/>
        <a:p>
          <a:endParaRPr lang="en-US"/>
        </a:p>
      </dgm:t>
    </dgm:pt>
    <dgm:pt modelId="{024A8307-0D83-A94F-9879-8C9EC020485B}" type="sibTrans" cxnId="{7A0F3F8E-8B8C-4D40-995B-E28126AFA834}">
      <dgm:prSet/>
      <dgm:spPr>
        <a:ln w="38100"/>
      </dgm:spPr>
      <dgm:t>
        <a:bodyPr/>
        <a:lstStyle/>
        <a:p>
          <a:endParaRPr lang="en-US"/>
        </a:p>
      </dgm:t>
    </dgm:pt>
    <dgm:pt modelId="{130816E8-EE49-3949-BFCC-8DA88A3B4DB0}">
      <dgm:prSet phldrT="[Text]"/>
      <dgm:spPr/>
      <dgm:t>
        <a:bodyPr/>
        <a:lstStyle/>
        <a:p>
          <a:r>
            <a:rPr lang="en-US" b="1" dirty="0" smtClean="0"/>
            <a:t>Step 4: </a:t>
          </a:r>
          <a:r>
            <a:rPr lang="en-US" dirty="0" smtClean="0"/>
            <a:t>Predict </a:t>
          </a:r>
          <a:r>
            <a:rPr lang="en-US" dirty="0" smtClean="0"/>
            <a:t>I-Pace </a:t>
          </a:r>
          <a:r>
            <a:rPr lang="en-US" dirty="0" smtClean="0"/>
            <a:t>Sales from Predicted</a:t>
          </a:r>
          <a:r>
            <a:rPr lang="en-US" baseline="0" dirty="0" smtClean="0"/>
            <a:t> Future </a:t>
          </a:r>
          <a:r>
            <a:rPr lang="en-US" baseline="0" dirty="0" smtClean="0"/>
            <a:t>BEV Registrations</a:t>
          </a:r>
          <a:endParaRPr lang="en-US" dirty="0"/>
        </a:p>
      </dgm:t>
    </dgm:pt>
    <dgm:pt modelId="{57019DE1-4BFC-FC40-8A9D-59A836CC6298}" type="parTrans" cxnId="{20C34383-572E-6240-93C1-B802FF2944A5}">
      <dgm:prSet/>
      <dgm:spPr/>
      <dgm:t>
        <a:bodyPr/>
        <a:lstStyle/>
        <a:p>
          <a:endParaRPr lang="en-US"/>
        </a:p>
      </dgm:t>
    </dgm:pt>
    <dgm:pt modelId="{421EF816-B577-8141-A02D-6A43BA73B2A8}" type="sibTrans" cxnId="{20C34383-572E-6240-93C1-B802FF2944A5}">
      <dgm:prSet/>
      <dgm:spPr>
        <a:ln w="38100"/>
      </dgm:spPr>
      <dgm:t>
        <a:bodyPr/>
        <a:lstStyle/>
        <a:p>
          <a:endParaRPr lang="en-US"/>
        </a:p>
      </dgm:t>
    </dgm:pt>
    <dgm:pt modelId="{D55F6F17-6913-B948-A9B8-A8D14EED3856}">
      <dgm:prSet phldrT="[Text]"/>
      <dgm:spPr/>
      <dgm:t>
        <a:bodyPr/>
        <a:lstStyle/>
        <a:p>
          <a:r>
            <a:rPr lang="en-US" b="1" dirty="0" smtClean="0"/>
            <a:t>Step 5: </a:t>
          </a:r>
          <a:r>
            <a:rPr lang="en-US" dirty="0" smtClean="0"/>
            <a:t>Account for Acceptance Sale </a:t>
          </a:r>
          <a:endParaRPr lang="en-US" dirty="0"/>
        </a:p>
      </dgm:t>
    </dgm:pt>
    <dgm:pt modelId="{E6C0B71F-49A6-6D43-BB78-9FA713AB5E7C}" type="parTrans" cxnId="{D8219386-5AB8-BD43-998B-BFE9F89CE4F1}">
      <dgm:prSet/>
      <dgm:spPr/>
      <dgm:t>
        <a:bodyPr/>
        <a:lstStyle/>
        <a:p>
          <a:endParaRPr lang="en-US"/>
        </a:p>
      </dgm:t>
    </dgm:pt>
    <dgm:pt modelId="{9F87C128-D2DE-DC42-90A8-75A7812F9BE1}" type="sibTrans" cxnId="{D8219386-5AB8-BD43-998B-BFE9F89CE4F1}">
      <dgm:prSet/>
      <dgm:spPr>
        <a:ln w="38100"/>
      </dgm:spPr>
      <dgm:t>
        <a:bodyPr/>
        <a:lstStyle/>
        <a:p>
          <a:endParaRPr lang="en-US"/>
        </a:p>
      </dgm:t>
    </dgm:pt>
    <dgm:pt modelId="{B36C1D7C-FEE6-D543-B1CF-FDDF69E235F1}">
      <dgm:prSet/>
      <dgm:spPr/>
      <dgm:t>
        <a:bodyPr/>
        <a:lstStyle/>
        <a:p>
          <a:r>
            <a:rPr lang="en-US" b="1" dirty="0" smtClean="0"/>
            <a:t>Step 6: </a:t>
          </a:r>
          <a:r>
            <a:rPr lang="en-US" b="0" dirty="0" smtClean="0">
              <a:solidFill>
                <a:schemeClr val="bg1"/>
              </a:solidFill>
            </a:rPr>
            <a:t>Project </a:t>
          </a:r>
          <a:r>
            <a:rPr lang="en-GB" b="0" i="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b="0" dirty="0" smtClean="0">
              <a:solidFill>
                <a:schemeClr val="bg1"/>
              </a:solidFill>
            </a:rPr>
            <a:t>Sales </a:t>
          </a:r>
          <a:r>
            <a:rPr lang="en-US" b="0" dirty="0" smtClean="0">
              <a:solidFill>
                <a:schemeClr val="bg1"/>
              </a:solidFill>
            </a:rPr>
            <a:t>until 2020/1</a:t>
          </a:r>
          <a:endParaRPr lang="en-US" b="0" dirty="0">
            <a:solidFill>
              <a:schemeClr val="bg1"/>
            </a:solidFill>
          </a:endParaRPr>
        </a:p>
      </dgm:t>
    </dgm:pt>
    <dgm:pt modelId="{7AEED5A8-7E5E-2E44-9B34-6C02B5284721}" type="parTrans" cxnId="{90D1FC8D-C664-B943-B8BC-726C92B6C601}">
      <dgm:prSet/>
      <dgm:spPr/>
      <dgm:t>
        <a:bodyPr/>
        <a:lstStyle/>
        <a:p>
          <a:endParaRPr lang="en-US"/>
        </a:p>
      </dgm:t>
    </dgm:pt>
    <dgm:pt modelId="{53772042-611F-0248-B303-04568A6DE362}" type="sibTrans" cxnId="{90D1FC8D-C664-B943-B8BC-726C92B6C601}">
      <dgm:prSet/>
      <dgm:spPr>
        <a:ln w="38100"/>
      </dgm:spPr>
      <dgm:t>
        <a:bodyPr/>
        <a:lstStyle/>
        <a:p>
          <a:endParaRPr lang="en-US"/>
        </a:p>
      </dgm:t>
    </dgm:pt>
    <dgm:pt modelId="{1E2760FE-DCC9-0744-AB17-FDAA87A78A97}">
      <dgm:prSet/>
      <dgm:spPr/>
      <dgm:t>
        <a:bodyPr/>
        <a:lstStyle/>
        <a:p>
          <a:r>
            <a:rPr lang="en-US" b="1" dirty="0" smtClean="0"/>
            <a:t>Step 7: </a:t>
          </a:r>
          <a:r>
            <a:rPr lang="en-US" dirty="0" smtClean="0"/>
            <a:t>Calculate Total I-Pace Sales in FY2019</a:t>
          </a:r>
          <a:endParaRPr lang="en-US" dirty="0"/>
        </a:p>
      </dgm:t>
    </dgm:pt>
    <dgm:pt modelId="{966B9AC9-FF3B-AE43-8EC6-E4E9CE07A60A}" type="parTrans" cxnId="{E75832EF-73B7-CF4C-85E6-D3A109A1DAA7}">
      <dgm:prSet/>
      <dgm:spPr/>
      <dgm:t>
        <a:bodyPr/>
        <a:lstStyle/>
        <a:p>
          <a:endParaRPr lang="en-US"/>
        </a:p>
      </dgm:t>
    </dgm:pt>
    <dgm:pt modelId="{B62925FC-D9F5-954B-910E-BC8F7954F92A}" type="sibTrans" cxnId="{E75832EF-73B7-CF4C-85E6-D3A109A1DAA7}">
      <dgm:prSet/>
      <dgm:spPr/>
      <dgm:t>
        <a:bodyPr/>
        <a:lstStyle/>
        <a:p>
          <a:endParaRPr lang="en-US"/>
        </a:p>
      </dgm:t>
    </dgm:pt>
    <dgm:pt modelId="{F8DFF663-255E-AE40-84D6-17CF3126CE6D}" type="pres">
      <dgm:prSet presAssocID="{9D5AF26C-78A4-DD45-8FBF-0848672AF32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269B1D9-1F1A-6A4C-A004-F297AC4D428E}" type="pres">
      <dgm:prSet presAssocID="{F5003502-C28E-BB4E-AD67-ABE733DABF1E}" presName="node" presStyleLbl="node1" presStyleIdx="0" presStyleCnt="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50BB28-DA9A-4C47-B736-7F8C8C63639D}" type="pres">
      <dgm:prSet presAssocID="{0795B68B-0640-7C4E-B74E-6053453F8203}" presName="sibTrans" presStyleLbl="sibTrans1D1" presStyleIdx="0" presStyleCnt="6"/>
      <dgm:spPr/>
      <dgm:t>
        <a:bodyPr/>
        <a:lstStyle/>
        <a:p>
          <a:endParaRPr lang="en-US"/>
        </a:p>
      </dgm:t>
    </dgm:pt>
    <dgm:pt modelId="{7E7D2F3E-6961-5E4B-B889-449DF03A823F}" type="pres">
      <dgm:prSet presAssocID="{0795B68B-0640-7C4E-B74E-6053453F8203}" presName="connectorText" presStyleLbl="sibTrans1D1" presStyleIdx="0" presStyleCnt="6"/>
      <dgm:spPr/>
      <dgm:t>
        <a:bodyPr/>
        <a:lstStyle/>
        <a:p>
          <a:endParaRPr lang="en-US"/>
        </a:p>
      </dgm:t>
    </dgm:pt>
    <dgm:pt modelId="{770FB6F0-32AD-A348-98E0-7CA7C5D12D19}" type="pres">
      <dgm:prSet presAssocID="{1094E6EE-13D9-ED42-89C9-A28BD5691CD5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F1B5CD-17D3-2643-9B53-518AF30C9FFB}" type="pres">
      <dgm:prSet presAssocID="{37D3BC1C-B4F6-E846-BD18-FB607EAFC7D8}" presName="sibTrans" presStyleLbl="sibTrans1D1" presStyleIdx="1" presStyleCnt="6"/>
      <dgm:spPr/>
      <dgm:t>
        <a:bodyPr/>
        <a:lstStyle/>
        <a:p>
          <a:endParaRPr lang="en-US"/>
        </a:p>
      </dgm:t>
    </dgm:pt>
    <dgm:pt modelId="{DCECD451-2E7C-874F-AC10-C782A4DA6FCF}" type="pres">
      <dgm:prSet presAssocID="{37D3BC1C-B4F6-E846-BD18-FB607EAFC7D8}" presName="connectorText" presStyleLbl="sibTrans1D1" presStyleIdx="1" presStyleCnt="6"/>
      <dgm:spPr/>
      <dgm:t>
        <a:bodyPr/>
        <a:lstStyle/>
        <a:p>
          <a:endParaRPr lang="en-US"/>
        </a:p>
      </dgm:t>
    </dgm:pt>
    <dgm:pt modelId="{C5905E25-E328-054F-B93E-88D7591971B0}" type="pres">
      <dgm:prSet presAssocID="{42A726AB-54A4-1047-9EE4-F18A565276E1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54C5C4-A4EC-5C48-A60E-47B637164D7D}" type="pres">
      <dgm:prSet presAssocID="{024A8307-0D83-A94F-9879-8C9EC020485B}" presName="sibTrans" presStyleLbl="sibTrans1D1" presStyleIdx="2" presStyleCnt="6"/>
      <dgm:spPr/>
      <dgm:t>
        <a:bodyPr/>
        <a:lstStyle/>
        <a:p>
          <a:endParaRPr lang="en-US"/>
        </a:p>
      </dgm:t>
    </dgm:pt>
    <dgm:pt modelId="{906E4F93-39FB-5B4D-85D5-631DB144C838}" type="pres">
      <dgm:prSet presAssocID="{024A8307-0D83-A94F-9879-8C9EC020485B}" presName="connectorText" presStyleLbl="sibTrans1D1" presStyleIdx="2" presStyleCnt="6"/>
      <dgm:spPr/>
      <dgm:t>
        <a:bodyPr/>
        <a:lstStyle/>
        <a:p>
          <a:endParaRPr lang="en-US"/>
        </a:p>
      </dgm:t>
    </dgm:pt>
    <dgm:pt modelId="{F7C673D9-C16B-FE4A-8425-A6F2422BA4D7}" type="pres">
      <dgm:prSet presAssocID="{130816E8-EE49-3949-BFCC-8DA88A3B4DB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2AD06E-EA74-C546-8409-FF4D329F5A8D}" type="pres">
      <dgm:prSet presAssocID="{421EF816-B577-8141-A02D-6A43BA73B2A8}" presName="sibTrans" presStyleLbl="sibTrans1D1" presStyleIdx="3" presStyleCnt="6"/>
      <dgm:spPr/>
      <dgm:t>
        <a:bodyPr/>
        <a:lstStyle/>
        <a:p>
          <a:endParaRPr lang="en-US"/>
        </a:p>
      </dgm:t>
    </dgm:pt>
    <dgm:pt modelId="{2BD1A7CC-591C-264E-A162-904A92FBA1FF}" type="pres">
      <dgm:prSet presAssocID="{421EF816-B577-8141-A02D-6A43BA73B2A8}" presName="connectorText" presStyleLbl="sibTrans1D1" presStyleIdx="3" presStyleCnt="6"/>
      <dgm:spPr/>
      <dgm:t>
        <a:bodyPr/>
        <a:lstStyle/>
        <a:p>
          <a:endParaRPr lang="en-US"/>
        </a:p>
      </dgm:t>
    </dgm:pt>
    <dgm:pt modelId="{898F7C29-BD21-6E48-84C3-B8C749ADFEF4}" type="pres">
      <dgm:prSet presAssocID="{D55F6F17-6913-B948-A9B8-A8D14EED3856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47D8E6-E67B-DE49-B8AD-63D31AA1D0E9}" type="pres">
      <dgm:prSet presAssocID="{9F87C128-D2DE-DC42-90A8-75A7812F9BE1}" presName="sibTrans" presStyleLbl="sibTrans1D1" presStyleIdx="4" presStyleCnt="6"/>
      <dgm:spPr/>
      <dgm:t>
        <a:bodyPr/>
        <a:lstStyle/>
        <a:p>
          <a:endParaRPr lang="en-US"/>
        </a:p>
      </dgm:t>
    </dgm:pt>
    <dgm:pt modelId="{6AD86B9B-964E-CC45-8CA5-B43346512AB7}" type="pres">
      <dgm:prSet presAssocID="{9F87C128-D2DE-DC42-90A8-75A7812F9BE1}" presName="connectorText" presStyleLbl="sibTrans1D1" presStyleIdx="4" presStyleCnt="6"/>
      <dgm:spPr/>
      <dgm:t>
        <a:bodyPr/>
        <a:lstStyle/>
        <a:p>
          <a:endParaRPr lang="en-US"/>
        </a:p>
      </dgm:t>
    </dgm:pt>
    <dgm:pt modelId="{81FECFB1-C274-9749-94FA-DB6F470F2134}" type="pres">
      <dgm:prSet presAssocID="{B36C1D7C-FEE6-D543-B1CF-FDDF69E235F1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00422A-D77C-8744-8FE1-6DA318365855}" type="pres">
      <dgm:prSet presAssocID="{53772042-611F-0248-B303-04568A6DE362}" presName="sibTrans" presStyleLbl="sibTrans1D1" presStyleIdx="5" presStyleCnt="6"/>
      <dgm:spPr/>
      <dgm:t>
        <a:bodyPr/>
        <a:lstStyle/>
        <a:p>
          <a:endParaRPr lang="en-US"/>
        </a:p>
      </dgm:t>
    </dgm:pt>
    <dgm:pt modelId="{52F3F185-E635-4E4C-847C-F00EABE0EA7C}" type="pres">
      <dgm:prSet presAssocID="{53772042-611F-0248-B303-04568A6DE362}" presName="connectorText" presStyleLbl="sibTrans1D1" presStyleIdx="5" presStyleCnt="6"/>
      <dgm:spPr/>
      <dgm:t>
        <a:bodyPr/>
        <a:lstStyle/>
        <a:p>
          <a:endParaRPr lang="en-US"/>
        </a:p>
      </dgm:t>
    </dgm:pt>
    <dgm:pt modelId="{51C5A93E-519A-0345-8956-B38B52FB578B}" type="pres">
      <dgm:prSet presAssocID="{1E2760FE-DCC9-0744-AB17-FDAA87A78A97}" presName="node" presStyleLbl="node1" presStyleIdx="6" presStyleCnt="7" custLinFactX="24981" custLinFactNeighborX="100000" custLinFactNeighborY="-95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C044C5-3449-CA46-A83E-A854A659A334}" type="presOf" srcId="{D55F6F17-6913-B948-A9B8-A8D14EED3856}" destId="{898F7C29-BD21-6E48-84C3-B8C749ADFEF4}" srcOrd="0" destOrd="0" presId="urn:microsoft.com/office/officeart/2005/8/layout/bProcess3"/>
    <dgm:cxn modelId="{ED78E032-4C39-244E-8391-BF32872E0048}" type="presOf" srcId="{9F87C128-D2DE-DC42-90A8-75A7812F9BE1}" destId="{BA47D8E6-E67B-DE49-B8AD-63D31AA1D0E9}" srcOrd="0" destOrd="0" presId="urn:microsoft.com/office/officeart/2005/8/layout/bProcess3"/>
    <dgm:cxn modelId="{E75832EF-73B7-CF4C-85E6-D3A109A1DAA7}" srcId="{9D5AF26C-78A4-DD45-8FBF-0848672AF32A}" destId="{1E2760FE-DCC9-0744-AB17-FDAA87A78A97}" srcOrd="6" destOrd="0" parTransId="{966B9AC9-FF3B-AE43-8EC6-E4E9CE07A60A}" sibTransId="{B62925FC-D9F5-954B-910E-BC8F7954F92A}"/>
    <dgm:cxn modelId="{90D1FC8D-C664-B943-B8BC-726C92B6C601}" srcId="{9D5AF26C-78A4-DD45-8FBF-0848672AF32A}" destId="{B36C1D7C-FEE6-D543-B1CF-FDDF69E235F1}" srcOrd="5" destOrd="0" parTransId="{7AEED5A8-7E5E-2E44-9B34-6C02B5284721}" sibTransId="{53772042-611F-0248-B303-04568A6DE362}"/>
    <dgm:cxn modelId="{0B29EFBB-54B0-8A41-AA00-0D0964BFB9DF}" type="presOf" srcId="{421EF816-B577-8141-A02D-6A43BA73B2A8}" destId="{2BD1A7CC-591C-264E-A162-904A92FBA1FF}" srcOrd="1" destOrd="0" presId="urn:microsoft.com/office/officeart/2005/8/layout/bProcess3"/>
    <dgm:cxn modelId="{550019FA-719D-984B-81C2-A9629CE20B03}" type="presOf" srcId="{0795B68B-0640-7C4E-B74E-6053453F8203}" destId="{0F50BB28-DA9A-4C47-B736-7F8C8C63639D}" srcOrd="0" destOrd="0" presId="urn:microsoft.com/office/officeart/2005/8/layout/bProcess3"/>
    <dgm:cxn modelId="{5220EBB1-86C9-4541-94F0-7C4FED0FED86}" type="presOf" srcId="{421EF816-B577-8141-A02D-6A43BA73B2A8}" destId="{CE2AD06E-EA74-C546-8409-FF4D329F5A8D}" srcOrd="0" destOrd="0" presId="urn:microsoft.com/office/officeart/2005/8/layout/bProcess3"/>
    <dgm:cxn modelId="{BE90FB3D-89D1-4741-8766-CB765B804BF2}" type="presOf" srcId="{53772042-611F-0248-B303-04568A6DE362}" destId="{52F3F185-E635-4E4C-847C-F00EABE0EA7C}" srcOrd="1" destOrd="0" presId="urn:microsoft.com/office/officeart/2005/8/layout/bProcess3"/>
    <dgm:cxn modelId="{BDBA7FD7-00B5-3543-A816-7BB12D16367A}" type="presOf" srcId="{37D3BC1C-B4F6-E846-BD18-FB607EAFC7D8}" destId="{DCECD451-2E7C-874F-AC10-C782A4DA6FCF}" srcOrd="1" destOrd="0" presId="urn:microsoft.com/office/officeart/2005/8/layout/bProcess3"/>
    <dgm:cxn modelId="{BDC28976-959A-494B-AD6C-96248D216346}" type="presOf" srcId="{024A8307-0D83-A94F-9879-8C9EC020485B}" destId="{906E4F93-39FB-5B4D-85D5-631DB144C838}" srcOrd="1" destOrd="0" presId="urn:microsoft.com/office/officeart/2005/8/layout/bProcess3"/>
    <dgm:cxn modelId="{7D793736-5A28-7B4E-B6DD-BBB35D5F8885}" type="presOf" srcId="{37D3BC1C-B4F6-E846-BD18-FB607EAFC7D8}" destId="{A1F1B5CD-17D3-2643-9B53-518AF30C9FFB}" srcOrd="0" destOrd="0" presId="urn:microsoft.com/office/officeart/2005/8/layout/bProcess3"/>
    <dgm:cxn modelId="{DE9D8EEC-4EDC-8F40-93D4-606513830E8D}" type="presOf" srcId="{B36C1D7C-FEE6-D543-B1CF-FDDF69E235F1}" destId="{81FECFB1-C274-9749-94FA-DB6F470F2134}" srcOrd="0" destOrd="0" presId="urn:microsoft.com/office/officeart/2005/8/layout/bProcess3"/>
    <dgm:cxn modelId="{15558BAB-3470-374E-921C-BC09C0349EE3}" type="presOf" srcId="{F5003502-C28E-BB4E-AD67-ABE733DABF1E}" destId="{B269B1D9-1F1A-6A4C-A004-F297AC4D428E}" srcOrd="0" destOrd="0" presId="urn:microsoft.com/office/officeart/2005/8/layout/bProcess3"/>
    <dgm:cxn modelId="{7A0F3F8E-8B8C-4D40-995B-E28126AFA834}" srcId="{9D5AF26C-78A4-DD45-8FBF-0848672AF32A}" destId="{42A726AB-54A4-1047-9EE4-F18A565276E1}" srcOrd="2" destOrd="0" parTransId="{F8BAC32C-91B3-CE41-A25C-EA0BB216E4DC}" sibTransId="{024A8307-0D83-A94F-9879-8C9EC020485B}"/>
    <dgm:cxn modelId="{BADFB56E-46E4-D844-8649-6A380C9B6142}" type="presOf" srcId="{9D5AF26C-78A4-DD45-8FBF-0848672AF32A}" destId="{F8DFF663-255E-AE40-84D6-17CF3126CE6D}" srcOrd="0" destOrd="0" presId="urn:microsoft.com/office/officeart/2005/8/layout/bProcess3"/>
    <dgm:cxn modelId="{3E8FCE07-F33A-3946-8B75-044FF086A58D}" type="presOf" srcId="{130816E8-EE49-3949-BFCC-8DA88A3B4DB0}" destId="{F7C673D9-C16B-FE4A-8425-A6F2422BA4D7}" srcOrd="0" destOrd="0" presId="urn:microsoft.com/office/officeart/2005/8/layout/bProcess3"/>
    <dgm:cxn modelId="{29DABC8F-F100-2E43-8C84-7A7A4F49A05F}" type="presOf" srcId="{53772042-611F-0248-B303-04568A6DE362}" destId="{FD00422A-D77C-8744-8FE1-6DA318365855}" srcOrd="0" destOrd="0" presId="urn:microsoft.com/office/officeart/2005/8/layout/bProcess3"/>
    <dgm:cxn modelId="{1414E844-138D-8841-94CC-7C0B8C6271D6}" srcId="{9D5AF26C-78A4-DD45-8FBF-0848672AF32A}" destId="{F5003502-C28E-BB4E-AD67-ABE733DABF1E}" srcOrd="0" destOrd="0" parTransId="{D6125381-4028-C54F-A88E-6185766A189D}" sibTransId="{0795B68B-0640-7C4E-B74E-6053453F8203}"/>
    <dgm:cxn modelId="{98177269-365B-3541-8200-05D45DAF4159}" type="presOf" srcId="{024A8307-0D83-A94F-9879-8C9EC020485B}" destId="{C154C5C4-A4EC-5C48-A60E-47B637164D7D}" srcOrd="0" destOrd="0" presId="urn:microsoft.com/office/officeart/2005/8/layout/bProcess3"/>
    <dgm:cxn modelId="{A63350FB-50D7-DA4A-A7BE-76A9DCE429C1}" type="presOf" srcId="{0795B68B-0640-7C4E-B74E-6053453F8203}" destId="{7E7D2F3E-6961-5E4B-B889-449DF03A823F}" srcOrd="1" destOrd="0" presId="urn:microsoft.com/office/officeart/2005/8/layout/bProcess3"/>
    <dgm:cxn modelId="{A9C8BC1C-09F2-B245-96D9-62EC511510B8}" type="presOf" srcId="{1094E6EE-13D9-ED42-89C9-A28BD5691CD5}" destId="{770FB6F0-32AD-A348-98E0-7CA7C5D12D19}" srcOrd="0" destOrd="0" presId="urn:microsoft.com/office/officeart/2005/8/layout/bProcess3"/>
    <dgm:cxn modelId="{D8219386-5AB8-BD43-998B-BFE9F89CE4F1}" srcId="{9D5AF26C-78A4-DD45-8FBF-0848672AF32A}" destId="{D55F6F17-6913-B948-A9B8-A8D14EED3856}" srcOrd="4" destOrd="0" parTransId="{E6C0B71F-49A6-6D43-BB78-9FA713AB5E7C}" sibTransId="{9F87C128-D2DE-DC42-90A8-75A7812F9BE1}"/>
    <dgm:cxn modelId="{FDD2D557-EF74-2548-AB59-F0C58CE5DDD3}" type="presOf" srcId="{9F87C128-D2DE-DC42-90A8-75A7812F9BE1}" destId="{6AD86B9B-964E-CC45-8CA5-B43346512AB7}" srcOrd="1" destOrd="0" presId="urn:microsoft.com/office/officeart/2005/8/layout/bProcess3"/>
    <dgm:cxn modelId="{50B3B130-BC58-0946-81F2-8A89241942A3}" srcId="{9D5AF26C-78A4-DD45-8FBF-0848672AF32A}" destId="{1094E6EE-13D9-ED42-89C9-A28BD5691CD5}" srcOrd="1" destOrd="0" parTransId="{ECD201A4-D40D-E048-8C43-FA13D3C5D8B1}" sibTransId="{37D3BC1C-B4F6-E846-BD18-FB607EAFC7D8}"/>
    <dgm:cxn modelId="{20C34383-572E-6240-93C1-B802FF2944A5}" srcId="{9D5AF26C-78A4-DD45-8FBF-0848672AF32A}" destId="{130816E8-EE49-3949-BFCC-8DA88A3B4DB0}" srcOrd="3" destOrd="0" parTransId="{57019DE1-4BFC-FC40-8A9D-59A836CC6298}" sibTransId="{421EF816-B577-8141-A02D-6A43BA73B2A8}"/>
    <dgm:cxn modelId="{C4EAACC1-3E19-2849-B4B0-F9BC4DA322A7}" type="presOf" srcId="{42A726AB-54A4-1047-9EE4-F18A565276E1}" destId="{C5905E25-E328-054F-B93E-88D7591971B0}" srcOrd="0" destOrd="0" presId="urn:microsoft.com/office/officeart/2005/8/layout/bProcess3"/>
    <dgm:cxn modelId="{63B6DBC3-02EB-C84F-BCD8-303EB7687E60}" type="presOf" srcId="{1E2760FE-DCC9-0744-AB17-FDAA87A78A97}" destId="{51C5A93E-519A-0345-8956-B38B52FB578B}" srcOrd="0" destOrd="0" presId="urn:microsoft.com/office/officeart/2005/8/layout/bProcess3"/>
    <dgm:cxn modelId="{842D7076-11CE-D341-AB9C-1A0A7E120ABD}" type="presParOf" srcId="{F8DFF663-255E-AE40-84D6-17CF3126CE6D}" destId="{B269B1D9-1F1A-6A4C-A004-F297AC4D428E}" srcOrd="0" destOrd="0" presId="urn:microsoft.com/office/officeart/2005/8/layout/bProcess3"/>
    <dgm:cxn modelId="{DB763C4E-587B-C747-A1FC-27FDEF431CBA}" type="presParOf" srcId="{F8DFF663-255E-AE40-84D6-17CF3126CE6D}" destId="{0F50BB28-DA9A-4C47-B736-7F8C8C63639D}" srcOrd="1" destOrd="0" presId="urn:microsoft.com/office/officeart/2005/8/layout/bProcess3"/>
    <dgm:cxn modelId="{0D2C16D7-2D03-6C47-B69D-B43ED865FCE2}" type="presParOf" srcId="{0F50BB28-DA9A-4C47-B736-7F8C8C63639D}" destId="{7E7D2F3E-6961-5E4B-B889-449DF03A823F}" srcOrd="0" destOrd="0" presId="urn:microsoft.com/office/officeart/2005/8/layout/bProcess3"/>
    <dgm:cxn modelId="{D0C171F9-D9E8-6F4E-9B1D-469692A91B80}" type="presParOf" srcId="{F8DFF663-255E-AE40-84D6-17CF3126CE6D}" destId="{770FB6F0-32AD-A348-98E0-7CA7C5D12D19}" srcOrd="2" destOrd="0" presId="urn:microsoft.com/office/officeart/2005/8/layout/bProcess3"/>
    <dgm:cxn modelId="{B9EFFC15-2327-944A-9FFD-181D750B908B}" type="presParOf" srcId="{F8DFF663-255E-AE40-84D6-17CF3126CE6D}" destId="{A1F1B5CD-17D3-2643-9B53-518AF30C9FFB}" srcOrd="3" destOrd="0" presId="urn:microsoft.com/office/officeart/2005/8/layout/bProcess3"/>
    <dgm:cxn modelId="{5F0889B9-768B-FD43-97BC-F40FDD53C3AB}" type="presParOf" srcId="{A1F1B5CD-17D3-2643-9B53-518AF30C9FFB}" destId="{DCECD451-2E7C-874F-AC10-C782A4DA6FCF}" srcOrd="0" destOrd="0" presId="urn:microsoft.com/office/officeart/2005/8/layout/bProcess3"/>
    <dgm:cxn modelId="{A66DAEA2-B77B-EC43-9196-E65AB8C0EEF1}" type="presParOf" srcId="{F8DFF663-255E-AE40-84D6-17CF3126CE6D}" destId="{C5905E25-E328-054F-B93E-88D7591971B0}" srcOrd="4" destOrd="0" presId="urn:microsoft.com/office/officeart/2005/8/layout/bProcess3"/>
    <dgm:cxn modelId="{B456C432-9816-5E45-9198-95CDE5A6E83C}" type="presParOf" srcId="{F8DFF663-255E-AE40-84D6-17CF3126CE6D}" destId="{C154C5C4-A4EC-5C48-A60E-47B637164D7D}" srcOrd="5" destOrd="0" presId="urn:microsoft.com/office/officeart/2005/8/layout/bProcess3"/>
    <dgm:cxn modelId="{4B208993-03FF-6043-8C3E-FFEAE2AF1072}" type="presParOf" srcId="{C154C5C4-A4EC-5C48-A60E-47B637164D7D}" destId="{906E4F93-39FB-5B4D-85D5-631DB144C838}" srcOrd="0" destOrd="0" presId="urn:microsoft.com/office/officeart/2005/8/layout/bProcess3"/>
    <dgm:cxn modelId="{EC1E21CE-8489-E24A-BF16-387FB5B61071}" type="presParOf" srcId="{F8DFF663-255E-AE40-84D6-17CF3126CE6D}" destId="{F7C673D9-C16B-FE4A-8425-A6F2422BA4D7}" srcOrd="6" destOrd="0" presId="urn:microsoft.com/office/officeart/2005/8/layout/bProcess3"/>
    <dgm:cxn modelId="{5E694EF8-C18C-1245-AB6A-AB1CEE6177D7}" type="presParOf" srcId="{F8DFF663-255E-AE40-84D6-17CF3126CE6D}" destId="{CE2AD06E-EA74-C546-8409-FF4D329F5A8D}" srcOrd="7" destOrd="0" presId="urn:microsoft.com/office/officeart/2005/8/layout/bProcess3"/>
    <dgm:cxn modelId="{2334A4FD-4710-A649-B3EB-74CBB7CC2234}" type="presParOf" srcId="{CE2AD06E-EA74-C546-8409-FF4D329F5A8D}" destId="{2BD1A7CC-591C-264E-A162-904A92FBA1FF}" srcOrd="0" destOrd="0" presId="urn:microsoft.com/office/officeart/2005/8/layout/bProcess3"/>
    <dgm:cxn modelId="{B1154047-8225-F146-AF9E-8459D04D6754}" type="presParOf" srcId="{F8DFF663-255E-AE40-84D6-17CF3126CE6D}" destId="{898F7C29-BD21-6E48-84C3-B8C749ADFEF4}" srcOrd="8" destOrd="0" presId="urn:microsoft.com/office/officeart/2005/8/layout/bProcess3"/>
    <dgm:cxn modelId="{775583B2-4A9E-0E44-9F93-73E1675B0184}" type="presParOf" srcId="{F8DFF663-255E-AE40-84D6-17CF3126CE6D}" destId="{BA47D8E6-E67B-DE49-B8AD-63D31AA1D0E9}" srcOrd="9" destOrd="0" presId="urn:microsoft.com/office/officeart/2005/8/layout/bProcess3"/>
    <dgm:cxn modelId="{47916A42-45D2-3249-A535-94A2235EBA86}" type="presParOf" srcId="{BA47D8E6-E67B-DE49-B8AD-63D31AA1D0E9}" destId="{6AD86B9B-964E-CC45-8CA5-B43346512AB7}" srcOrd="0" destOrd="0" presId="urn:microsoft.com/office/officeart/2005/8/layout/bProcess3"/>
    <dgm:cxn modelId="{281DBD5E-3E78-7C42-9397-10895FB6A955}" type="presParOf" srcId="{F8DFF663-255E-AE40-84D6-17CF3126CE6D}" destId="{81FECFB1-C274-9749-94FA-DB6F470F2134}" srcOrd="10" destOrd="0" presId="urn:microsoft.com/office/officeart/2005/8/layout/bProcess3"/>
    <dgm:cxn modelId="{61580AD6-7D43-CC40-9343-7FDA9E745FF3}" type="presParOf" srcId="{F8DFF663-255E-AE40-84D6-17CF3126CE6D}" destId="{FD00422A-D77C-8744-8FE1-6DA318365855}" srcOrd="11" destOrd="0" presId="urn:microsoft.com/office/officeart/2005/8/layout/bProcess3"/>
    <dgm:cxn modelId="{AC459694-8853-F246-A62D-8F3F32E27759}" type="presParOf" srcId="{FD00422A-D77C-8744-8FE1-6DA318365855}" destId="{52F3F185-E635-4E4C-847C-F00EABE0EA7C}" srcOrd="0" destOrd="0" presId="urn:microsoft.com/office/officeart/2005/8/layout/bProcess3"/>
    <dgm:cxn modelId="{B2B2123E-9C2F-E342-AE7A-D1885F760133}" type="presParOf" srcId="{F8DFF663-255E-AE40-84D6-17CF3126CE6D}" destId="{51C5A93E-519A-0345-8956-B38B52FB578B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D5AF26C-78A4-DD45-8FBF-0848672AF32A}" type="doc">
      <dgm:prSet loTypeId="urn:microsoft.com/office/officeart/2005/8/layout/bProcess3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003502-C28E-BB4E-AD67-ABE733DABF1E}">
      <dgm:prSet phldrT="[Text]"/>
      <dgm:spPr/>
      <dgm:t>
        <a:bodyPr/>
        <a:lstStyle/>
        <a:p>
          <a:r>
            <a:rPr lang="en-US" b="1" dirty="0" smtClean="0"/>
            <a:t>Step 1:</a:t>
          </a:r>
          <a:r>
            <a:rPr lang="en-US" baseline="0" dirty="0" smtClean="0"/>
            <a:t> </a:t>
          </a:r>
          <a:r>
            <a:rPr lang="en-US" dirty="0" smtClean="0"/>
            <a:t>Calculate Relationship between BEV </a:t>
          </a:r>
          <a:r>
            <a:rPr lang="en-US" dirty="0" smtClean="0"/>
            <a:t>Registrations </a:t>
          </a:r>
          <a:r>
            <a:rPr lang="en-US" dirty="0" smtClean="0"/>
            <a:t>and GDP</a:t>
          </a:r>
          <a:endParaRPr lang="en-US" dirty="0"/>
        </a:p>
      </dgm:t>
    </dgm:pt>
    <dgm:pt modelId="{D6125381-4028-C54F-A88E-6185766A189D}" type="parTrans" cxnId="{1414E844-138D-8841-94CC-7C0B8C6271D6}">
      <dgm:prSet/>
      <dgm:spPr/>
      <dgm:t>
        <a:bodyPr/>
        <a:lstStyle/>
        <a:p>
          <a:endParaRPr lang="en-US"/>
        </a:p>
      </dgm:t>
    </dgm:pt>
    <dgm:pt modelId="{0795B68B-0640-7C4E-B74E-6053453F8203}" type="sibTrans" cxnId="{1414E844-138D-8841-94CC-7C0B8C6271D6}">
      <dgm:prSet/>
      <dgm:spPr>
        <a:ln w="38100"/>
      </dgm:spPr>
      <dgm:t>
        <a:bodyPr/>
        <a:lstStyle/>
        <a:p>
          <a:endParaRPr lang="en-US"/>
        </a:p>
      </dgm:t>
    </dgm:pt>
    <dgm:pt modelId="{1094E6EE-13D9-ED42-89C9-A28BD5691CD5}">
      <dgm:prSet phldrT="[Text]"/>
      <dgm:spPr/>
      <dgm:t>
        <a:bodyPr/>
        <a:lstStyle/>
        <a:p>
          <a:r>
            <a:rPr lang="en-US" b="1" dirty="0" smtClean="0"/>
            <a:t>Step 2: </a:t>
          </a:r>
          <a:r>
            <a:rPr lang="en-US" dirty="0" smtClean="0"/>
            <a:t>Forecast </a:t>
          </a:r>
          <a:r>
            <a:rPr lang="en-US" dirty="0" smtClean="0"/>
            <a:t>GDP</a:t>
          </a:r>
          <a:endParaRPr lang="en-US" dirty="0"/>
        </a:p>
      </dgm:t>
    </dgm:pt>
    <dgm:pt modelId="{ECD201A4-D40D-E048-8C43-FA13D3C5D8B1}" type="parTrans" cxnId="{50B3B130-BC58-0946-81F2-8A89241942A3}">
      <dgm:prSet/>
      <dgm:spPr/>
      <dgm:t>
        <a:bodyPr/>
        <a:lstStyle/>
        <a:p>
          <a:endParaRPr lang="en-US"/>
        </a:p>
      </dgm:t>
    </dgm:pt>
    <dgm:pt modelId="{37D3BC1C-B4F6-E846-BD18-FB607EAFC7D8}" type="sibTrans" cxnId="{50B3B130-BC58-0946-81F2-8A89241942A3}">
      <dgm:prSet/>
      <dgm:spPr>
        <a:ln w="38100"/>
      </dgm:spPr>
      <dgm:t>
        <a:bodyPr/>
        <a:lstStyle/>
        <a:p>
          <a:endParaRPr lang="en-US"/>
        </a:p>
      </dgm:t>
    </dgm:pt>
    <dgm:pt modelId="{42A726AB-54A4-1047-9EE4-F18A565276E1}">
      <dgm:prSet phldrT="[Text]"/>
      <dgm:spPr/>
      <dgm:t>
        <a:bodyPr/>
        <a:lstStyle/>
        <a:p>
          <a:r>
            <a:rPr lang="en-US" b="1" dirty="0" smtClean="0"/>
            <a:t>Step 3: </a:t>
          </a:r>
          <a:r>
            <a:rPr lang="en-US" dirty="0" smtClean="0"/>
            <a:t>Predict Future BEV Registrations </a:t>
          </a:r>
          <a:r>
            <a:rPr lang="en-US" dirty="0" smtClean="0"/>
            <a:t>based on Forecasted GDP </a:t>
          </a:r>
          <a:endParaRPr lang="en-US" dirty="0"/>
        </a:p>
      </dgm:t>
    </dgm:pt>
    <dgm:pt modelId="{F8BAC32C-91B3-CE41-A25C-EA0BB216E4DC}" type="parTrans" cxnId="{7A0F3F8E-8B8C-4D40-995B-E28126AFA834}">
      <dgm:prSet/>
      <dgm:spPr/>
      <dgm:t>
        <a:bodyPr/>
        <a:lstStyle/>
        <a:p>
          <a:endParaRPr lang="en-US"/>
        </a:p>
      </dgm:t>
    </dgm:pt>
    <dgm:pt modelId="{024A8307-0D83-A94F-9879-8C9EC020485B}" type="sibTrans" cxnId="{7A0F3F8E-8B8C-4D40-995B-E28126AFA834}">
      <dgm:prSet/>
      <dgm:spPr>
        <a:ln w="38100"/>
      </dgm:spPr>
      <dgm:t>
        <a:bodyPr/>
        <a:lstStyle/>
        <a:p>
          <a:endParaRPr lang="en-US"/>
        </a:p>
      </dgm:t>
    </dgm:pt>
    <dgm:pt modelId="{130816E8-EE49-3949-BFCC-8DA88A3B4DB0}">
      <dgm:prSet phldrT="[Text]"/>
      <dgm:spPr/>
      <dgm:t>
        <a:bodyPr/>
        <a:lstStyle/>
        <a:p>
          <a:r>
            <a:rPr lang="en-US" b="1" dirty="0" smtClean="0"/>
            <a:t>Step 4: </a:t>
          </a:r>
          <a:r>
            <a:rPr lang="en-US" dirty="0" smtClean="0"/>
            <a:t>Predict </a:t>
          </a:r>
          <a:r>
            <a:rPr lang="en-US" dirty="0" smtClean="0"/>
            <a:t>I-Pace </a:t>
          </a:r>
          <a:r>
            <a:rPr lang="en-US" dirty="0" smtClean="0"/>
            <a:t>Sales from Predicted</a:t>
          </a:r>
          <a:r>
            <a:rPr lang="en-US" baseline="0" dirty="0" smtClean="0"/>
            <a:t> Future </a:t>
          </a:r>
          <a:r>
            <a:rPr lang="en-US" baseline="0" dirty="0" smtClean="0"/>
            <a:t>BEV Registrations</a:t>
          </a:r>
          <a:endParaRPr lang="en-US" dirty="0"/>
        </a:p>
      </dgm:t>
    </dgm:pt>
    <dgm:pt modelId="{57019DE1-4BFC-FC40-8A9D-59A836CC6298}" type="parTrans" cxnId="{20C34383-572E-6240-93C1-B802FF2944A5}">
      <dgm:prSet/>
      <dgm:spPr/>
      <dgm:t>
        <a:bodyPr/>
        <a:lstStyle/>
        <a:p>
          <a:endParaRPr lang="en-US"/>
        </a:p>
      </dgm:t>
    </dgm:pt>
    <dgm:pt modelId="{421EF816-B577-8141-A02D-6A43BA73B2A8}" type="sibTrans" cxnId="{20C34383-572E-6240-93C1-B802FF2944A5}">
      <dgm:prSet/>
      <dgm:spPr>
        <a:ln w="38100"/>
      </dgm:spPr>
      <dgm:t>
        <a:bodyPr/>
        <a:lstStyle/>
        <a:p>
          <a:endParaRPr lang="en-US"/>
        </a:p>
      </dgm:t>
    </dgm:pt>
    <dgm:pt modelId="{D55F6F17-6913-B948-A9B8-A8D14EED3856}">
      <dgm:prSet phldrT="[Text]"/>
      <dgm:spPr/>
      <dgm:t>
        <a:bodyPr/>
        <a:lstStyle/>
        <a:p>
          <a:r>
            <a:rPr lang="en-US" b="1" dirty="0" smtClean="0"/>
            <a:t>Step 5: </a:t>
          </a:r>
          <a:r>
            <a:rPr lang="en-US" dirty="0" smtClean="0"/>
            <a:t>Account for Acceptance Sale </a:t>
          </a:r>
          <a:endParaRPr lang="en-US" dirty="0"/>
        </a:p>
      </dgm:t>
    </dgm:pt>
    <dgm:pt modelId="{E6C0B71F-49A6-6D43-BB78-9FA713AB5E7C}" type="parTrans" cxnId="{D8219386-5AB8-BD43-998B-BFE9F89CE4F1}">
      <dgm:prSet/>
      <dgm:spPr/>
      <dgm:t>
        <a:bodyPr/>
        <a:lstStyle/>
        <a:p>
          <a:endParaRPr lang="en-US"/>
        </a:p>
      </dgm:t>
    </dgm:pt>
    <dgm:pt modelId="{9F87C128-D2DE-DC42-90A8-75A7812F9BE1}" type="sibTrans" cxnId="{D8219386-5AB8-BD43-998B-BFE9F89CE4F1}">
      <dgm:prSet/>
      <dgm:spPr>
        <a:ln w="38100"/>
      </dgm:spPr>
      <dgm:t>
        <a:bodyPr/>
        <a:lstStyle/>
        <a:p>
          <a:endParaRPr lang="en-US"/>
        </a:p>
      </dgm:t>
    </dgm:pt>
    <dgm:pt modelId="{B36C1D7C-FEE6-D543-B1CF-FDDF69E235F1}">
      <dgm:prSet/>
      <dgm:spPr/>
      <dgm:t>
        <a:bodyPr/>
        <a:lstStyle/>
        <a:p>
          <a:r>
            <a:rPr lang="en-US" b="1" dirty="0" smtClean="0"/>
            <a:t>Step 6: </a:t>
          </a:r>
          <a:r>
            <a:rPr lang="en-US" b="0" dirty="0" smtClean="0">
              <a:solidFill>
                <a:schemeClr val="bg1"/>
              </a:solidFill>
            </a:rPr>
            <a:t>Project </a:t>
          </a:r>
          <a:r>
            <a:rPr lang="en-GB" b="0" i="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b="0" dirty="0" smtClean="0">
              <a:solidFill>
                <a:schemeClr val="bg1"/>
              </a:solidFill>
            </a:rPr>
            <a:t>Sales </a:t>
          </a:r>
          <a:r>
            <a:rPr lang="en-US" b="0" dirty="0" smtClean="0">
              <a:solidFill>
                <a:schemeClr val="bg1"/>
              </a:solidFill>
            </a:rPr>
            <a:t>until 2020/1</a:t>
          </a:r>
          <a:endParaRPr lang="en-US" b="0" dirty="0">
            <a:solidFill>
              <a:schemeClr val="bg1"/>
            </a:solidFill>
          </a:endParaRPr>
        </a:p>
      </dgm:t>
    </dgm:pt>
    <dgm:pt modelId="{7AEED5A8-7E5E-2E44-9B34-6C02B5284721}" type="parTrans" cxnId="{90D1FC8D-C664-B943-B8BC-726C92B6C601}">
      <dgm:prSet/>
      <dgm:spPr/>
      <dgm:t>
        <a:bodyPr/>
        <a:lstStyle/>
        <a:p>
          <a:endParaRPr lang="en-US"/>
        </a:p>
      </dgm:t>
    </dgm:pt>
    <dgm:pt modelId="{53772042-611F-0248-B303-04568A6DE362}" type="sibTrans" cxnId="{90D1FC8D-C664-B943-B8BC-726C92B6C601}">
      <dgm:prSet/>
      <dgm:spPr>
        <a:ln w="38100"/>
      </dgm:spPr>
      <dgm:t>
        <a:bodyPr/>
        <a:lstStyle/>
        <a:p>
          <a:endParaRPr lang="en-US"/>
        </a:p>
      </dgm:t>
    </dgm:pt>
    <dgm:pt modelId="{1E2760FE-DCC9-0744-AB17-FDAA87A78A97}">
      <dgm:prSet/>
      <dgm:spPr/>
      <dgm:t>
        <a:bodyPr/>
        <a:lstStyle/>
        <a:p>
          <a:r>
            <a:rPr lang="en-US" b="1" dirty="0" smtClean="0"/>
            <a:t>Step 7: </a:t>
          </a:r>
          <a:r>
            <a:rPr lang="en-US" dirty="0" smtClean="0"/>
            <a:t>Calculate Total I-Pace Sales in FY2019</a:t>
          </a:r>
          <a:endParaRPr lang="en-US" dirty="0"/>
        </a:p>
      </dgm:t>
    </dgm:pt>
    <dgm:pt modelId="{966B9AC9-FF3B-AE43-8EC6-E4E9CE07A60A}" type="parTrans" cxnId="{E75832EF-73B7-CF4C-85E6-D3A109A1DAA7}">
      <dgm:prSet/>
      <dgm:spPr/>
      <dgm:t>
        <a:bodyPr/>
        <a:lstStyle/>
        <a:p>
          <a:endParaRPr lang="en-US"/>
        </a:p>
      </dgm:t>
    </dgm:pt>
    <dgm:pt modelId="{B62925FC-D9F5-954B-910E-BC8F7954F92A}" type="sibTrans" cxnId="{E75832EF-73B7-CF4C-85E6-D3A109A1DAA7}">
      <dgm:prSet/>
      <dgm:spPr/>
      <dgm:t>
        <a:bodyPr/>
        <a:lstStyle/>
        <a:p>
          <a:endParaRPr lang="en-US"/>
        </a:p>
      </dgm:t>
    </dgm:pt>
    <dgm:pt modelId="{F8DFF663-255E-AE40-84D6-17CF3126CE6D}" type="pres">
      <dgm:prSet presAssocID="{9D5AF26C-78A4-DD45-8FBF-0848672AF32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269B1D9-1F1A-6A4C-A004-F297AC4D428E}" type="pres">
      <dgm:prSet presAssocID="{F5003502-C28E-BB4E-AD67-ABE733DABF1E}" presName="node" presStyleLbl="node1" presStyleIdx="0" presStyleCnt="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50BB28-DA9A-4C47-B736-7F8C8C63639D}" type="pres">
      <dgm:prSet presAssocID="{0795B68B-0640-7C4E-B74E-6053453F8203}" presName="sibTrans" presStyleLbl="sibTrans1D1" presStyleIdx="0" presStyleCnt="6"/>
      <dgm:spPr/>
      <dgm:t>
        <a:bodyPr/>
        <a:lstStyle/>
        <a:p>
          <a:endParaRPr lang="en-US"/>
        </a:p>
      </dgm:t>
    </dgm:pt>
    <dgm:pt modelId="{7E7D2F3E-6961-5E4B-B889-449DF03A823F}" type="pres">
      <dgm:prSet presAssocID="{0795B68B-0640-7C4E-B74E-6053453F8203}" presName="connectorText" presStyleLbl="sibTrans1D1" presStyleIdx="0" presStyleCnt="6"/>
      <dgm:spPr/>
      <dgm:t>
        <a:bodyPr/>
        <a:lstStyle/>
        <a:p>
          <a:endParaRPr lang="en-US"/>
        </a:p>
      </dgm:t>
    </dgm:pt>
    <dgm:pt modelId="{770FB6F0-32AD-A348-98E0-7CA7C5D12D19}" type="pres">
      <dgm:prSet presAssocID="{1094E6EE-13D9-ED42-89C9-A28BD5691CD5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F1B5CD-17D3-2643-9B53-518AF30C9FFB}" type="pres">
      <dgm:prSet presAssocID="{37D3BC1C-B4F6-E846-BD18-FB607EAFC7D8}" presName="sibTrans" presStyleLbl="sibTrans1D1" presStyleIdx="1" presStyleCnt="6"/>
      <dgm:spPr/>
      <dgm:t>
        <a:bodyPr/>
        <a:lstStyle/>
        <a:p>
          <a:endParaRPr lang="en-US"/>
        </a:p>
      </dgm:t>
    </dgm:pt>
    <dgm:pt modelId="{DCECD451-2E7C-874F-AC10-C782A4DA6FCF}" type="pres">
      <dgm:prSet presAssocID="{37D3BC1C-B4F6-E846-BD18-FB607EAFC7D8}" presName="connectorText" presStyleLbl="sibTrans1D1" presStyleIdx="1" presStyleCnt="6"/>
      <dgm:spPr/>
      <dgm:t>
        <a:bodyPr/>
        <a:lstStyle/>
        <a:p>
          <a:endParaRPr lang="en-US"/>
        </a:p>
      </dgm:t>
    </dgm:pt>
    <dgm:pt modelId="{C5905E25-E328-054F-B93E-88D7591971B0}" type="pres">
      <dgm:prSet presAssocID="{42A726AB-54A4-1047-9EE4-F18A565276E1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54C5C4-A4EC-5C48-A60E-47B637164D7D}" type="pres">
      <dgm:prSet presAssocID="{024A8307-0D83-A94F-9879-8C9EC020485B}" presName="sibTrans" presStyleLbl="sibTrans1D1" presStyleIdx="2" presStyleCnt="6"/>
      <dgm:spPr/>
      <dgm:t>
        <a:bodyPr/>
        <a:lstStyle/>
        <a:p>
          <a:endParaRPr lang="en-US"/>
        </a:p>
      </dgm:t>
    </dgm:pt>
    <dgm:pt modelId="{906E4F93-39FB-5B4D-85D5-631DB144C838}" type="pres">
      <dgm:prSet presAssocID="{024A8307-0D83-A94F-9879-8C9EC020485B}" presName="connectorText" presStyleLbl="sibTrans1D1" presStyleIdx="2" presStyleCnt="6"/>
      <dgm:spPr/>
      <dgm:t>
        <a:bodyPr/>
        <a:lstStyle/>
        <a:p>
          <a:endParaRPr lang="en-US"/>
        </a:p>
      </dgm:t>
    </dgm:pt>
    <dgm:pt modelId="{F7C673D9-C16B-FE4A-8425-A6F2422BA4D7}" type="pres">
      <dgm:prSet presAssocID="{130816E8-EE49-3949-BFCC-8DA88A3B4DB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2AD06E-EA74-C546-8409-FF4D329F5A8D}" type="pres">
      <dgm:prSet presAssocID="{421EF816-B577-8141-A02D-6A43BA73B2A8}" presName="sibTrans" presStyleLbl="sibTrans1D1" presStyleIdx="3" presStyleCnt="6"/>
      <dgm:spPr/>
      <dgm:t>
        <a:bodyPr/>
        <a:lstStyle/>
        <a:p>
          <a:endParaRPr lang="en-US"/>
        </a:p>
      </dgm:t>
    </dgm:pt>
    <dgm:pt modelId="{2BD1A7CC-591C-264E-A162-904A92FBA1FF}" type="pres">
      <dgm:prSet presAssocID="{421EF816-B577-8141-A02D-6A43BA73B2A8}" presName="connectorText" presStyleLbl="sibTrans1D1" presStyleIdx="3" presStyleCnt="6"/>
      <dgm:spPr/>
      <dgm:t>
        <a:bodyPr/>
        <a:lstStyle/>
        <a:p>
          <a:endParaRPr lang="en-US"/>
        </a:p>
      </dgm:t>
    </dgm:pt>
    <dgm:pt modelId="{898F7C29-BD21-6E48-84C3-B8C749ADFEF4}" type="pres">
      <dgm:prSet presAssocID="{D55F6F17-6913-B948-A9B8-A8D14EED3856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47D8E6-E67B-DE49-B8AD-63D31AA1D0E9}" type="pres">
      <dgm:prSet presAssocID="{9F87C128-D2DE-DC42-90A8-75A7812F9BE1}" presName="sibTrans" presStyleLbl="sibTrans1D1" presStyleIdx="4" presStyleCnt="6"/>
      <dgm:spPr/>
      <dgm:t>
        <a:bodyPr/>
        <a:lstStyle/>
        <a:p>
          <a:endParaRPr lang="en-US"/>
        </a:p>
      </dgm:t>
    </dgm:pt>
    <dgm:pt modelId="{6AD86B9B-964E-CC45-8CA5-B43346512AB7}" type="pres">
      <dgm:prSet presAssocID="{9F87C128-D2DE-DC42-90A8-75A7812F9BE1}" presName="connectorText" presStyleLbl="sibTrans1D1" presStyleIdx="4" presStyleCnt="6"/>
      <dgm:spPr/>
      <dgm:t>
        <a:bodyPr/>
        <a:lstStyle/>
        <a:p>
          <a:endParaRPr lang="en-US"/>
        </a:p>
      </dgm:t>
    </dgm:pt>
    <dgm:pt modelId="{81FECFB1-C274-9749-94FA-DB6F470F2134}" type="pres">
      <dgm:prSet presAssocID="{B36C1D7C-FEE6-D543-B1CF-FDDF69E235F1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00422A-D77C-8744-8FE1-6DA318365855}" type="pres">
      <dgm:prSet presAssocID="{53772042-611F-0248-B303-04568A6DE362}" presName="sibTrans" presStyleLbl="sibTrans1D1" presStyleIdx="5" presStyleCnt="6"/>
      <dgm:spPr/>
      <dgm:t>
        <a:bodyPr/>
        <a:lstStyle/>
        <a:p>
          <a:endParaRPr lang="en-US"/>
        </a:p>
      </dgm:t>
    </dgm:pt>
    <dgm:pt modelId="{52F3F185-E635-4E4C-847C-F00EABE0EA7C}" type="pres">
      <dgm:prSet presAssocID="{53772042-611F-0248-B303-04568A6DE362}" presName="connectorText" presStyleLbl="sibTrans1D1" presStyleIdx="5" presStyleCnt="6"/>
      <dgm:spPr/>
      <dgm:t>
        <a:bodyPr/>
        <a:lstStyle/>
        <a:p>
          <a:endParaRPr lang="en-US"/>
        </a:p>
      </dgm:t>
    </dgm:pt>
    <dgm:pt modelId="{51C5A93E-519A-0345-8956-B38B52FB578B}" type="pres">
      <dgm:prSet presAssocID="{1E2760FE-DCC9-0744-AB17-FDAA87A78A97}" presName="node" presStyleLbl="node1" presStyleIdx="6" presStyleCnt="7" custLinFactX="24981" custLinFactNeighborX="100000" custLinFactNeighborY="-95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C044C5-3449-CA46-A83E-A854A659A334}" type="presOf" srcId="{D55F6F17-6913-B948-A9B8-A8D14EED3856}" destId="{898F7C29-BD21-6E48-84C3-B8C749ADFEF4}" srcOrd="0" destOrd="0" presId="urn:microsoft.com/office/officeart/2005/8/layout/bProcess3"/>
    <dgm:cxn modelId="{ED78E032-4C39-244E-8391-BF32872E0048}" type="presOf" srcId="{9F87C128-D2DE-DC42-90A8-75A7812F9BE1}" destId="{BA47D8E6-E67B-DE49-B8AD-63D31AA1D0E9}" srcOrd="0" destOrd="0" presId="urn:microsoft.com/office/officeart/2005/8/layout/bProcess3"/>
    <dgm:cxn modelId="{E75832EF-73B7-CF4C-85E6-D3A109A1DAA7}" srcId="{9D5AF26C-78A4-DD45-8FBF-0848672AF32A}" destId="{1E2760FE-DCC9-0744-AB17-FDAA87A78A97}" srcOrd="6" destOrd="0" parTransId="{966B9AC9-FF3B-AE43-8EC6-E4E9CE07A60A}" sibTransId="{B62925FC-D9F5-954B-910E-BC8F7954F92A}"/>
    <dgm:cxn modelId="{90D1FC8D-C664-B943-B8BC-726C92B6C601}" srcId="{9D5AF26C-78A4-DD45-8FBF-0848672AF32A}" destId="{B36C1D7C-FEE6-D543-B1CF-FDDF69E235F1}" srcOrd="5" destOrd="0" parTransId="{7AEED5A8-7E5E-2E44-9B34-6C02B5284721}" sibTransId="{53772042-611F-0248-B303-04568A6DE362}"/>
    <dgm:cxn modelId="{0B29EFBB-54B0-8A41-AA00-0D0964BFB9DF}" type="presOf" srcId="{421EF816-B577-8141-A02D-6A43BA73B2A8}" destId="{2BD1A7CC-591C-264E-A162-904A92FBA1FF}" srcOrd="1" destOrd="0" presId="urn:microsoft.com/office/officeart/2005/8/layout/bProcess3"/>
    <dgm:cxn modelId="{550019FA-719D-984B-81C2-A9629CE20B03}" type="presOf" srcId="{0795B68B-0640-7C4E-B74E-6053453F8203}" destId="{0F50BB28-DA9A-4C47-B736-7F8C8C63639D}" srcOrd="0" destOrd="0" presId="urn:microsoft.com/office/officeart/2005/8/layout/bProcess3"/>
    <dgm:cxn modelId="{5220EBB1-86C9-4541-94F0-7C4FED0FED86}" type="presOf" srcId="{421EF816-B577-8141-A02D-6A43BA73B2A8}" destId="{CE2AD06E-EA74-C546-8409-FF4D329F5A8D}" srcOrd="0" destOrd="0" presId="urn:microsoft.com/office/officeart/2005/8/layout/bProcess3"/>
    <dgm:cxn modelId="{BE90FB3D-89D1-4741-8766-CB765B804BF2}" type="presOf" srcId="{53772042-611F-0248-B303-04568A6DE362}" destId="{52F3F185-E635-4E4C-847C-F00EABE0EA7C}" srcOrd="1" destOrd="0" presId="urn:microsoft.com/office/officeart/2005/8/layout/bProcess3"/>
    <dgm:cxn modelId="{BDBA7FD7-00B5-3543-A816-7BB12D16367A}" type="presOf" srcId="{37D3BC1C-B4F6-E846-BD18-FB607EAFC7D8}" destId="{DCECD451-2E7C-874F-AC10-C782A4DA6FCF}" srcOrd="1" destOrd="0" presId="urn:microsoft.com/office/officeart/2005/8/layout/bProcess3"/>
    <dgm:cxn modelId="{BDC28976-959A-494B-AD6C-96248D216346}" type="presOf" srcId="{024A8307-0D83-A94F-9879-8C9EC020485B}" destId="{906E4F93-39FB-5B4D-85D5-631DB144C838}" srcOrd="1" destOrd="0" presId="urn:microsoft.com/office/officeart/2005/8/layout/bProcess3"/>
    <dgm:cxn modelId="{7D793736-5A28-7B4E-B6DD-BBB35D5F8885}" type="presOf" srcId="{37D3BC1C-B4F6-E846-BD18-FB607EAFC7D8}" destId="{A1F1B5CD-17D3-2643-9B53-518AF30C9FFB}" srcOrd="0" destOrd="0" presId="urn:microsoft.com/office/officeart/2005/8/layout/bProcess3"/>
    <dgm:cxn modelId="{DE9D8EEC-4EDC-8F40-93D4-606513830E8D}" type="presOf" srcId="{B36C1D7C-FEE6-D543-B1CF-FDDF69E235F1}" destId="{81FECFB1-C274-9749-94FA-DB6F470F2134}" srcOrd="0" destOrd="0" presId="urn:microsoft.com/office/officeart/2005/8/layout/bProcess3"/>
    <dgm:cxn modelId="{15558BAB-3470-374E-921C-BC09C0349EE3}" type="presOf" srcId="{F5003502-C28E-BB4E-AD67-ABE733DABF1E}" destId="{B269B1D9-1F1A-6A4C-A004-F297AC4D428E}" srcOrd="0" destOrd="0" presId="urn:microsoft.com/office/officeart/2005/8/layout/bProcess3"/>
    <dgm:cxn modelId="{7A0F3F8E-8B8C-4D40-995B-E28126AFA834}" srcId="{9D5AF26C-78A4-DD45-8FBF-0848672AF32A}" destId="{42A726AB-54A4-1047-9EE4-F18A565276E1}" srcOrd="2" destOrd="0" parTransId="{F8BAC32C-91B3-CE41-A25C-EA0BB216E4DC}" sibTransId="{024A8307-0D83-A94F-9879-8C9EC020485B}"/>
    <dgm:cxn modelId="{BADFB56E-46E4-D844-8649-6A380C9B6142}" type="presOf" srcId="{9D5AF26C-78A4-DD45-8FBF-0848672AF32A}" destId="{F8DFF663-255E-AE40-84D6-17CF3126CE6D}" srcOrd="0" destOrd="0" presId="urn:microsoft.com/office/officeart/2005/8/layout/bProcess3"/>
    <dgm:cxn modelId="{3E8FCE07-F33A-3946-8B75-044FF086A58D}" type="presOf" srcId="{130816E8-EE49-3949-BFCC-8DA88A3B4DB0}" destId="{F7C673D9-C16B-FE4A-8425-A6F2422BA4D7}" srcOrd="0" destOrd="0" presId="urn:microsoft.com/office/officeart/2005/8/layout/bProcess3"/>
    <dgm:cxn modelId="{29DABC8F-F100-2E43-8C84-7A7A4F49A05F}" type="presOf" srcId="{53772042-611F-0248-B303-04568A6DE362}" destId="{FD00422A-D77C-8744-8FE1-6DA318365855}" srcOrd="0" destOrd="0" presId="urn:microsoft.com/office/officeart/2005/8/layout/bProcess3"/>
    <dgm:cxn modelId="{1414E844-138D-8841-94CC-7C0B8C6271D6}" srcId="{9D5AF26C-78A4-DD45-8FBF-0848672AF32A}" destId="{F5003502-C28E-BB4E-AD67-ABE733DABF1E}" srcOrd="0" destOrd="0" parTransId="{D6125381-4028-C54F-A88E-6185766A189D}" sibTransId="{0795B68B-0640-7C4E-B74E-6053453F8203}"/>
    <dgm:cxn modelId="{98177269-365B-3541-8200-05D45DAF4159}" type="presOf" srcId="{024A8307-0D83-A94F-9879-8C9EC020485B}" destId="{C154C5C4-A4EC-5C48-A60E-47B637164D7D}" srcOrd="0" destOrd="0" presId="urn:microsoft.com/office/officeart/2005/8/layout/bProcess3"/>
    <dgm:cxn modelId="{A63350FB-50D7-DA4A-A7BE-76A9DCE429C1}" type="presOf" srcId="{0795B68B-0640-7C4E-B74E-6053453F8203}" destId="{7E7D2F3E-6961-5E4B-B889-449DF03A823F}" srcOrd="1" destOrd="0" presId="urn:microsoft.com/office/officeart/2005/8/layout/bProcess3"/>
    <dgm:cxn modelId="{A9C8BC1C-09F2-B245-96D9-62EC511510B8}" type="presOf" srcId="{1094E6EE-13D9-ED42-89C9-A28BD5691CD5}" destId="{770FB6F0-32AD-A348-98E0-7CA7C5D12D19}" srcOrd="0" destOrd="0" presId="urn:microsoft.com/office/officeart/2005/8/layout/bProcess3"/>
    <dgm:cxn modelId="{D8219386-5AB8-BD43-998B-BFE9F89CE4F1}" srcId="{9D5AF26C-78A4-DD45-8FBF-0848672AF32A}" destId="{D55F6F17-6913-B948-A9B8-A8D14EED3856}" srcOrd="4" destOrd="0" parTransId="{E6C0B71F-49A6-6D43-BB78-9FA713AB5E7C}" sibTransId="{9F87C128-D2DE-DC42-90A8-75A7812F9BE1}"/>
    <dgm:cxn modelId="{FDD2D557-EF74-2548-AB59-F0C58CE5DDD3}" type="presOf" srcId="{9F87C128-D2DE-DC42-90A8-75A7812F9BE1}" destId="{6AD86B9B-964E-CC45-8CA5-B43346512AB7}" srcOrd="1" destOrd="0" presId="urn:microsoft.com/office/officeart/2005/8/layout/bProcess3"/>
    <dgm:cxn modelId="{50B3B130-BC58-0946-81F2-8A89241942A3}" srcId="{9D5AF26C-78A4-DD45-8FBF-0848672AF32A}" destId="{1094E6EE-13D9-ED42-89C9-A28BD5691CD5}" srcOrd="1" destOrd="0" parTransId="{ECD201A4-D40D-E048-8C43-FA13D3C5D8B1}" sibTransId="{37D3BC1C-B4F6-E846-BD18-FB607EAFC7D8}"/>
    <dgm:cxn modelId="{20C34383-572E-6240-93C1-B802FF2944A5}" srcId="{9D5AF26C-78A4-DD45-8FBF-0848672AF32A}" destId="{130816E8-EE49-3949-BFCC-8DA88A3B4DB0}" srcOrd="3" destOrd="0" parTransId="{57019DE1-4BFC-FC40-8A9D-59A836CC6298}" sibTransId="{421EF816-B577-8141-A02D-6A43BA73B2A8}"/>
    <dgm:cxn modelId="{C4EAACC1-3E19-2849-B4B0-F9BC4DA322A7}" type="presOf" srcId="{42A726AB-54A4-1047-9EE4-F18A565276E1}" destId="{C5905E25-E328-054F-B93E-88D7591971B0}" srcOrd="0" destOrd="0" presId="urn:microsoft.com/office/officeart/2005/8/layout/bProcess3"/>
    <dgm:cxn modelId="{63B6DBC3-02EB-C84F-BCD8-303EB7687E60}" type="presOf" srcId="{1E2760FE-DCC9-0744-AB17-FDAA87A78A97}" destId="{51C5A93E-519A-0345-8956-B38B52FB578B}" srcOrd="0" destOrd="0" presId="urn:microsoft.com/office/officeart/2005/8/layout/bProcess3"/>
    <dgm:cxn modelId="{842D7076-11CE-D341-AB9C-1A0A7E120ABD}" type="presParOf" srcId="{F8DFF663-255E-AE40-84D6-17CF3126CE6D}" destId="{B269B1D9-1F1A-6A4C-A004-F297AC4D428E}" srcOrd="0" destOrd="0" presId="urn:microsoft.com/office/officeart/2005/8/layout/bProcess3"/>
    <dgm:cxn modelId="{DB763C4E-587B-C747-A1FC-27FDEF431CBA}" type="presParOf" srcId="{F8DFF663-255E-AE40-84D6-17CF3126CE6D}" destId="{0F50BB28-DA9A-4C47-B736-7F8C8C63639D}" srcOrd="1" destOrd="0" presId="urn:microsoft.com/office/officeart/2005/8/layout/bProcess3"/>
    <dgm:cxn modelId="{0D2C16D7-2D03-6C47-B69D-B43ED865FCE2}" type="presParOf" srcId="{0F50BB28-DA9A-4C47-B736-7F8C8C63639D}" destId="{7E7D2F3E-6961-5E4B-B889-449DF03A823F}" srcOrd="0" destOrd="0" presId="urn:microsoft.com/office/officeart/2005/8/layout/bProcess3"/>
    <dgm:cxn modelId="{D0C171F9-D9E8-6F4E-9B1D-469692A91B80}" type="presParOf" srcId="{F8DFF663-255E-AE40-84D6-17CF3126CE6D}" destId="{770FB6F0-32AD-A348-98E0-7CA7C5D12D19}" srcOrd="2" destOrd="0" presId="urn:microsoft.com/office/officeart/2005/8/layout/bProcess3"/>
    <dgm:cxn modelId="{B9EFFC15-2327-944A-9FFD-181D750B908B}" type="presParOf" srcId="{F8DFF663-255E-AE40-84D6-17CF3126CE6D}" destId="{A1F1B5CD-17D3-2643-9B53-518AF30C9FFB}" srcOrd="3" destOrd="0" presId="urn:microsoft.com/office/officeart/2005/8/layout/bProcess3"/>
    <dgm:cxn modelId="{5F0889B9-768B-FD43-97BC-F40FDD53C3AB}" type="presParOf" srcId="{A1F1B5CD-17D3-2643-9B53-518AF30C9FFB}" destId="{DCECD451-2E7C-874F-AC10-C782A4DA6FCF}" srcOrd="0" destOrd="0" presId="urn:microsoft.com/office/officeart/2005/8/layout/bProcess3"/>
    <dgm:cxn modelId="{A66DAEA2-B77B-EC43-9196-E65AB8C0EEF1}" type="presParOf" srcId="{F8DFF663-255E-AE40-84D6-17CF3126CE6D}" destId="{C5905E25-E328-054F-B93E-88D7591971B0}" srcOrd="4" destOrd="0" presId="urn:microsoft.com/office/officeart/2005/8/layout/bProcess3"/>
    <dgm:cxn modelId="{B456C432-9816-5E45-9198-95CDE5A6E83C}" type="presParOf" srcId="{F8DFF663-255E-AE40-84D6-17CF3126CE6D}" destId="{C154C5C4-A4EC-5C48-A60E-47B637164D7D}" srcOrd="5" destOrd="0" presId="urn:microsoft.com/office/officeart/2005/8/layout/bProcess3"/>
    <dgm:cxn modelId="{4B208993-03FF-6043-8C3E-FFEAE2AF1072}" type="presParOf" srcId="{C154C5C4-A4EC-5C48-A60E-47B637164D7D}" destId="{906E4F93-39FB-5B4D-85D5-631DB144C838}" srcOrd="0" destOrd="0" presId="urn:microsoft.com/office/officeart/2005/8/layout/bProcess3"/>
    <dgm:cxn modelId="{EC1E21CE-8489-E24A-BF16-387FB5B61071}" type="presParOf" srcId="{F8DFF663-255E-AE40-84D6-17CF3126CE6D}" destId="{F7C673D9-C16B-FE4A-8425-A6F2422BA4D7}" srcOrd="6" destOrd="0" presId="urn:microsoft.com/office/officeart/2005/8/layout/bProcess3"/>
    <dgm:cxn modelId="{5E694EF8-C18C-1245-AB6A-AB1CEE6177D7}" type="presParOf" srcId="{F8DFF663-255E-AE40-84D6-17CF3126CE6D}" destId="{CE2AD06E-EA74-C546-8409-FF4D329F5A8D}" srcOrd="7" destOrd="0" presId="urn:microsoft.com/office/officeart/2005/8/layout/bProcess3"/>
    <dgm:cxn modelId="{2334A4FD-4710-A649-B3EB-74CBB7CC2234}" type="presParOf" srcId="{CE2AD06E-EA74-C546-8409-FF4D329F5A8D}" destId="{2BD1A7CC-591C-264E-A162-904A92FBA1FF}" srcOrd="0" destOrd="0" presId="urn:microsoft.com/office/officeart/2005/8/layout/bProcess3"/>
    <dgm:cxn modelId="{B1154047-8225-F146-AF9E-8459D04D6754}" type="presParOf" srcId="{F8DFF663-255E-AE40-84D6-17CF3126CE6D}" destId="{898F7C29-BD21-6E48-84C3-B8C749ADFEF4}" srcOrd="8" destOrd="0" presId="urn:microsoft.com/office/officeart/2005/8/layout/bProcess3"/>
    <dgm:cxn modelId="{775583B2-4A9E-0E44-9F93-73E1675B0184}" type="presParOf" srcId="{F8DFF663-255E-AE40-84D6-17CF3126CE6D}" destId="{BA47D8E6-E67B-DE49-B8AD-63D31AA1D0E9}" srcOrd="9" destOrd="0" presId="urn:microsoft.com/office/officeart/2005/8/layout/bProcess3"/>
    <dgm:cxn modelId="{47916A42-45D2-3249-A535-94A2235EBA86}" type="presParOf" srcId="{BA47D8E6-E67B-DE49-B8AD-63D31AA1D0E9}" destId="{6AD86B9B-964E-CC45-8CA5-B43346512AB7}" srcOrd="0" destOrd="0" presId="urn:microsoft.com/office/officeart/2005/8/layout/bProcess3"/>
    <dgm:cxn modelId="{281DBD5E-3E78-7C42-9397-10895FB6A955}" type="presParOf" srcId="{F8DFF663-255E-AE40-84D6-17CF3126CE6D}" destId="{81FECFB1-C274-9749-94FA-DB6F470F2134}" srcOrd="10" destOrd="0" presId="urn:microsoft.com/office/officeart/2005/8/layout/bProcess3"/>
    <dgm:cxn modelId="{61580AD6-7D43-CC40-9343-7FDA9E745FF3}" type="presParOf" srcId="{F8DFF663-255E-AE40-84D6-17CF3126CE6D}" destId="{FD00422A-D77C-8744-8FE1-6DA318365855}" srcOrd="11" destOrd="0" presId="urn:microsoft.com/office/officeart/2005/8/layout/bProcess3"/>
    <dgm:cxn modelId="{AC459694-8853-F246-A62D-8F3F32E27759}" type="presParOf" srcId="{FD00422A-D77C-8744-8FE1-6DA318365855}" destId="{52F3F185-E635-4E4C-847C-F00EABE0EA7C}" srcOrd="0" destOrd="0" presId="urn:microsoft.com/office/officeart/2005/8/layout/bProcess3"/>
    <dgm:cxn modelId="{B2B2123E-9C2F-E342-AE7A-D1885F760133}" type="presParOf" srcId="{F8DFF663-255E-AE40-84D6-17CF3126CE6D}" destId="{51C5A93E-519A-0345-8956-B38B52FB578B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D5AF26C-78A4-DD45-8FBF-0848672AF32A}" type="doc">
      <dgm:prSet loTypeId="urn:microsoft.com/office/officeart/2005/8/layout/bProcess3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003502-C28E-BB4E-AD67-ABE733DABF1E}">
      <dgm:prSet phldrT="[Text]"/>
      <dgm:spPr/>
      <dgm:t>
        <a:bodyPr/>
        <a:lstStyle/>
        <a:p>
          <a:r>
            <a:rPr lang="en-US" b="1" dirty="0" smtClean="0"/>
            <a:t>Step 1:</a:t>
          </a:r>
          <a:r>
            <a:rPr lang="en-US" baseline="0" dirty="0" smtClean="0"/>
            <a:t> </a:t>
          </a:r>
          <a:r>
            <a:rPr lang="en-US" dirty="0" smtClean="0"/>
            <a:t>Calculate Relationship between BEV </a:t>
          </a:r>
          <a:r>
            <a:rPr lang="en-US" dirty="0" smtClean="0"/>
            <a:t>Registrations </a:t>
          </a:r>
          <a:r>
            <a:rPr lang="en-US" dirty="0" smtClean="0"/>
            <a:t>and GDP</a:t>
          </a:r>
          <a:endParaRPr lang="en-US" dirty="0"/>
        </a:p>
      </dgm:t>
    </dgm:pt>
    <dgm:pt modelId="{D6125381-4028-C54F-A88E-6185766A189D}" type="parTrans" cxnId="{1414E844-138D-8841-94CC-7C0B8C6271D6}">
      <dgm:prSet/>
      <dgm:spPr/>
      <dgm:t>
        <a:bodyPr/>
        <a:lstStyle/>
        <a:p>
          <a:endParaRPr lang="en-US"/>
        </a:p>
      </dgm:t>
    </dgm:pt>
    <dgm:pt modelId="{0795B68B-0640-7C4E-B74E-6053453F8203}" type="sibTrans" cxnId="{1414E844-138D-8841-94CC-7C0B8C6271D6}">
      <dgm:prSet/>
      <dgm:spPr>
        <a:ln w="38100"/>
      </dgm:spPr>
      <dgm:t>
        <a:bodyPr/>
        <a:lstStyle/>
        <a:p>
          <a:endParaRPr lang="en-US"/>
        </a:p>
      </dgm:t>
    </dgm:pt>
    <dgm:pt modelId="{1094E6EE-13D9-ED42-89C9-A28BD5691CD5}">
      <dgm:prSet phldrT="[Text]"/>
      <dgm:spPr/>
      <dgm:t>
        <a:bodyPr/>
        <a:lstStyle/>
        <a:p>
          <a:r>
            <a:rPr lang="en-US" b="1" dirty="0" smtClean="0"/>
            <a:t>Step 2: </a:t>
          </a:r>
          <a:r>
            <a:rPr lang="en-US" dirty="0" smtClean="0"/>
            <a:t>Forecast </a:t>
          </a:r>
          <a:r>
            <a:rPr lang="en-US" dirty="0" smtClean="0"/>
            <a:t>GDP</a:t>
          </a:r>
          <a:endParaRPr lang="en-US" dirty="0"/>
        </a:p>
      </dgm:t>
    </dgm:pt>
    <dgm:pt modelId="{ECD201A4-D40D-E048-8C43-FA13D3C5D8B1}" type="parTrans" cxnId="{50B3B130-BC58-0946-81F2-8A89241942A3}">
      <dgm:prSet/>
      <dgm:spPr/>
      <dgm:t>
        <a:bodyPr/>
        <a:lstStyle/>
        <a:p>
          <a:endParaRPr lang="en-US"/>
        </a:p>
      </dgm:t>
    </dgm:pt>
    <dgm:pt modelId="{37D3BC1C-B4F6-E846-BD18-FB607EAFC7D8}" type="sibTrans" cxnId="{50B3B130-BC58-0946-81F2-8A89241942A3}">
      <dgm:prSet/>
      <dgm:spPr>
        <a:ln w="38100"/>
      </dgm:spPr>
      <dgm:t>
        <a:bodyPr/>
        <a:lstStyle/>
        <a:p>
          <a:endParaRPr lang="en-US"/>
        </a:p>
      </dgm:t>
    </dgm:pt>
    <dgm:pt modelId="{42A726AB-54A4-1047-9EE4-F18A565276E1}">
      <dgm:prSet phldrT="[Text]"/>
      <dgm:spPr/>
      <dgm:t>
        <a:bodyPr/>
        <a:lstStyle/>
        <a:p>
          <a:r>
            <a:rPr lang="en-US" b="1" dirty="0" smtClean="0"/>
            <a:t>Step 3: </a:t>
          </a:r>
          <a:r>
            <a:rPr lang="en-US" dirty="0" smtClean="0"/>
            <a:t>Predict Future BEV Registrations </a:t>
          </a:r>
          <a:r>
            <a:rPr lang="en-US" dirty="0" smtClean="0"/>
            <a:t>based on Forecasted GDP </a:t>
          </a:r>
          <a:endParaRPr lang="en-US" dirty="0"/>
        </a:p>
      </dgm:t>
    </dgm:pt>
    <dgm:pt modelId="{F8BAC32C-91B3-CE41-A25C-EA0BB216E4DC}" type="parTrans" cxnId="{7A0F3F8E-8B8C-4D40-995B-E28126AFA834}">
      <dgm:prSet/>
      <dgm:spPr/>
      <dgm:t>
        <a:bodyPr/>
        <a:lstStyle/>
        <a:p>
          <a:endParaRPr lang="en-US"/>
        </a:p>
      </dgm:t>
    </dgm:pt>
    <dgm:pt modelId="{024A8307-0D83-A94F-9879-8C9EC020485B}" type="sibTrans" cxnId="{7A0F3F8E-8B8C-4D40-995B-E28126AFA834}">
      <dgm:prSet/>
      <dgm:spPr>
        <a:ln w="38100"/>
      </dgm:spPr>
      <dgm:t>
        <a:bodyPr/>
        <a:lstStyle/>
        <a:p>
          <a:endParaRPr lang="en-US"/>
        </a:p>
      </dgm:t>
    </dgm:pt>
    <dgm:pt modelId="{130816E8-EE49-3949-BFCC-8DA88A3B4DB0}">
      <dgm:prSet phldrT="[Text]"/>
      <dgm:spPr/>
      <dgm:t>
        <a:bodyPr/>
        <a:lstStyle/>
        <a:p>
          <a:r>
            <a:rPr lang="en-US" b="1" dirty="0" smtClean="0"/>
            <a:t>Step 4: </a:t>
          </a:r>
          <a:r>
            <a:rPr lang="en-US" dirty="0" smtClean="0"/>
            <a:t>Predict </a:t>
          </a:r>
          <a:r>
            <a:rPr lang="en-US" dirty="0" smtClean="0"/>
            <a:t>I-Pace </a:t>
          </a:r>
          <a:r>
            <a:rPr lang="en-US" dirty="0" smtClean="0"/>
            <a:t>Sales from Predicted</a:t>
          </a:r>
          <a:r>
            <a:rPr lang="en-US" baseline="0" dirty="0" smtClean="0"/>
            <a:t> Future </a:t>
          </a:r>
          <a:r>
            <a:rPr lang="en-US" baseline="0" dirty="0" smtClean="0"/>
            <a:t>BEV Registrations</a:t>
          </a:r>
          <a:endParaRPr lang="en-US" dirty="0"/>
        </a:p>
      </dgm:t>
    </dgm:pt>
    <dgm:pt modelId="{57019DE1-4BFC-FC40-8A9D-59A836CC6298}" type="parTrans" cxnId="{20C34383-572E-6240-93C1-B802FF2944A5}">
      <dgm:prSet/>
      <dgm:spPr/>
      <dgm:t>
        <a:bodyPr/>
        <a:lstStyle/>
        <a:p>
          <a:endParaRPr lang="en-US"/>
        </a:p>
      </dgm:t>
    </dgm:pt>
    <dgm:pt modelId="{421EF816-B577-8141-A02D-6A43BA73B2A8}" type="sibTrans" cxnId="{20C34383-572E-6240-93C1-B802FF2944A5}">
      <dgm:prSet/>
      <dgm:spPr>
        <a:ln w="38100"/>
      </dgm:spPr>
      <dgm:t>
        <a:bodyPr/>
        <a:lstStyle/>
        <a:p>
          <a:endParaRPr lang="en-US"/>
        </a:p>
      </dgm:t>
    </dgm:pt>
    <dgm:pt modelId="{D55F6F17-6913-B948-A9B8-A8D14EED3856}">
      <dgm:prSet phldrT="[Text]"/>
      <dgm:spPr/>
      <dgm:t>
        <a:bodyPr/>
        <a:lstStyle/>
        <a:p>
          <a:r>
            <a:rPr lang="en-US" b="1" dirty="0" smtClean="0"/>
            <a:t>Step 5: </a:t>
          </a:r>
          <a:r>
            <a:rPr lang="en-US" dirty="0" smtClean="0"/>
            <a:t>Account for Acceptance Sale </a:t>
          </a:r>
          <a:endParaRPr lang="en-US" dirty="0"/>
        </a:p>
      </dgm:t>
    </dgm:pt>
    <dgm:pt modelId="{E6C0B71F-49A6-6D43-BB78-9FA713AB5E7C}" type="parTrans" cxnId="{D8219386-5AB8-BD43-998B-BFE9F89CE4F1}">
      <dgm:prSet/>
      <dgm:spPr/>
      <dgm:t>
        <a:bodyPr/>
        <a:lstStyle/>
        <a:p>
          <a:endParaRPr lang="en-US"/>
        </a:p>
      </dgm:t>
    </dgm:pt>
    <dgm:pt modelId="{9F87C128-D2DE-DC42-90A8-75A7812F9BE1}" type="sibTrans" cxnId="{D8219386-5AB8-BD43-998B-BFE9F89CE4F1}">
      <dgm:prSet/>
      <dgm:spPr>
        <a:ln w="38100"/>
      </dgm:spPr>
      <dgm:t>
        <a:bodyPr/>
        <a:lstStyle/>
        <a:p>
          <a:endParaRPr lang="en-US"/>
        </a:p>
      </dgm:t>
    </dgm:pt>
    <dgm:pt modelId="{B36C1D7C-FEE6-D543-B1CF-FDDF69E235F1}">
      <dgm:prSet/>
      <dgm:spPr/>
      <dgm:t>
        <a:bodyPr/>
        <a:lstStyle/>
        <a:p>
          <a:r>
            <a:rPr lang="en-US" b="1" dirty="0" smtClean="0"/>
            <a:t>Step 6: </a:t>
          </a:r>
          <a:r>
            <a:rPr lang="en-US" b="0" dirty="0" smtClean="0">
              <a:solidFill>
                <a:schemeClr val="bg1"/>
              </a:solidFill>
            </a:rPr>
            <a:t>Project </a:t>
          </a:r>
          <a:r>
            <a:rPr lang="en-GB" b="0" i="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b="0" dirty="0" smtClean="0">
              <a:solidFill>
                <a:schemeClr val="bg1"/>
              </a:solidFill>
            </a:rPr>
            <a:t>Sales </a:t>
          </a:r>
          <a:r>
            <a:rPr lang="en-US" b="0" dirty="0" smtClean="0">
              <a:solidFill>
                <a:schemeClr val="bg1"/>
              </a:solidFill>
            </a:rPr>
            <a:t>until 2020/1</a:t>
          </a:r>
          <a:endParaRPr lang="en-US" b="0" dirty="0">
            <a:solidFill>
              <a:schemeClr val="bg1"/>
            </a:solidFill>
          </a:endParaRPr>
        </a:p>
      </dgm:t>
    </dgm:pt>
    <dgm:pt modelId="{7AEED5A8-7E5E-2E44-9B34-6C02B5284721}" type="parTrans" cxnId="{90D1FC8D-C664-B943-B8BC-726C92B6C601}">
      <dgm:prSet/>
      <dgm:spPr/>
      <dgm:t>
        <a:bodyPr/>
        <a:lstStyle/>
        <a:p>
          <a:endParaRPr lang="en-US"/>
        </a:p>
      </dgm:t>
    </dgm:pt>
    <dgm:pt modelId="{53772042-611F-0248-B303-04568A6DE362}" type="sibTrans" cxnId="{90D1FC8D-C664-B943-B8BC-726C92B6C601}">
      <dgm:prSet/>
      <dgm:spPr>
        <a:ln w="38100"/>
      </dgm:spPr>
      <dgm:t>
        <a:bodyPr/>
        <a:lstStyle/>
        <a:p>
          <a:endParaRPr lang="en-US"/>
        </a:p>
      </dgm:t>
    </dgm:pt>
    <dgm:pt modelId="{1E2760FE-DCC9-0744-AB17-FDAA87A78A97}">
      <dgm:prSet/>
      <dgm:spPr/>
      <dgm:t>
        <a:bodyPr/>
        <a:lstStyle/>
        <a:p>
          <a:r>
            <a:rPr lang="en-US" b="1" dirty="0" smtClean="0"/>
            <a:t>Step 7: </a:t>
          </a:r>
          <a:r>
            <a:rPr lang="en-US" dirty="0" smtClean="0"/>
            <a:t>Calculate Total I-Pace Sales in FY2019</a:t>
          </a:r>
          <a:endParaRPr lang="en-US" dirty="0"/>
        </a:p>
      </dgm:t>
    </dgm:pt>
    <dgm:pt modelId="{966B9AC9-FF3B-AE43-8EC6-E4E9CE07A60A}" type="parTrans" cxnId="{E75832EF-73B7-CF4C-85E6-D3A109A1DAA7}">
      <dgm:prSet/>
      <dgm:spPr/>
      <dgm:t>
        <a:bodyPr/>
        <a:lstStyle/>
        <a:p>
          <a:endParaRPr lang="en-US"/>
        </a:p>
      </dgm:t>
    </dgm:pt>
    <dgm:pt modelId="{B62925FC-D9F5-954B-910E-BC8F7954F92A}" type="sibTrans" cxnId="{E75832EF-73B7-CF4C-85E6-D3A109A1DAA7}">
      <dgm:prSet/>
      <dgm:spPr/>
      <dgm:t>
        <a:bodyPr/>
        <a:lstStyle/>
        <a:p>
          <a:endParaRPr lang="en-US"/>
        </a:p>
      </dgm:t>
    </dgm:pt>
    <dgm:pt modelId="{F8DFF663-255E-AE40-84D6-17CF3126CE6D}" type="pres">
      <dgm:prSet presAssocID="{9D5AF26C-78A4-DD45-8FBF-0848672AF32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269B1D9-1F1A-6A4C-A004-F297AC4D428E}" type="pres">
      <dgm:prSet presAssocID="{F5003502-C28E-BB4E-AD67-ABE733DABF1E}" presName="node" presStyleLbl="node1" presStyleIdx="0" presStyleCnt="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50BB28-DA9A-4C47-B736-7F8C8C63639D}" type="pres">
      <dgm:prSet presAssocID="{0795B68B-0640-7C4E-B74E-6053453F8203}" presName="sibTrans" presStyleLbl="sibTrans1D1" presStyleIdx="0" presStyleCnt="6"/>
      <dgm:spPr/>
      <dgm:t>
        <a:bodyPr/>
        <a:lstStyle/>
        <a:p>
          <a:endParaRPr lang="en-US"/>
        </a:p>
      </dgm:t>
    </dgm:pt>
    <dgm:pt modelId="{7E7D2F3E-6961-5E4B-B889-449DF03A823F}" type="pres">
      <dgm:prSet presAssocID="{0795B68B-0640-7C4E-B74E-6053453F8203}" presName="connectorText" presStyleLbl="sibTrans1D1" presStyleIdx="0" presStyleCnt="6"/>
      <dgm:spPr/>
      <dgm:t>
        <a:bodyPr/>
        <a:lstStyle/>
        <a:p>
          <a:endParaRPr lang="en-US"/>
        </a:p>
      </dgm:t>
    </dgm:pt>
    <dgm:pt modelId="{770FB6F0-32AD-A348-98E0-7CA7C5D12D19}" type="pres">
      <dgm:prSet presAssocID="{1094E6EE-13D9-ED42-89C9-A28BD5691CD5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F1B5CD-17D3-2643-9B53-518AF30C9FFB}" type="pres">
      <dgm:prSet presAssocID="{37D3BC1C-B4F6-E846-BD18-FB607EAFC7D8}" presName="sibTrans" presStyleLbl="sibTrans1D1" presStyleIdx="1" presStyleCnt="6"/>
      <dgm:spPr/>
      <dgm:t>
        <a:bodyPr/>
        <a:lstStyle/>
        <a:p>
          <a:endParaRPr lang="en-US"/>
        </a:p>
      </dgm:t>
    </dgm:pt>
    <dgm:pt modelId="{DCECD451-2E7C-874F-AC10-C782A4DA6FCF}" type="pres">
      <dgm:prSet presAssocID="{37D3BC1C-B4F6-E846-BD18-FB607EAFC7D8}" presName="connectorText" presStyleLbl="sibTrans1D1" presStyleIdx="1" presStyleCnt="6"/>
      <dgm:spPr/>
      <dgm:t>
        <a:bodyPr/>
        <a:lstStyle/>
        <a:p>
          <a:endParaRPr lang="en-US"/>
        </a:p>
      </dgm:t>
    </dgm:pt>
    <dgm:pt modelId="{C5905E25-E328-054F-B93E-88D7591971B0}" type="pres">
      <dgm:prSet presAssocID="{42A726AB-54A4-1047-9EE4-F18A565276E1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54C5C4-A4EC-5C48-A60E-47B637164D7D}" type="pres">
      <dgm:prSet presAssocID="{024A8307-0D83-A94F-9879-8C9EC020485B}" presName="sibTrans" presStyleLbl="sibTrans1D1" presStyleIdx="2" presStyleCnt="6"/>
      <dgm:spPr/>
      <dgm:t>
        <a:bodyPr/>
        <a:lstStyle/>
        <a:p>
          <a:endParaRPr lang="en-US"/>
        </a:p>
      </dgm:t>
    </dgm:pt>
    <dgm:pt modelId="{906E4F93-39FB-5B4D-85D5-631DB144C838}" type="pres">
      <dgm:prSet presAssocID="{024A8307-0D83-A94F-9879-8C9EC020485B}" presName="connectorText" presStyleLbl="sibTrans1D1" presStyleIdx="2" presStyleCnt="6"/>
      <dgm:spPr/>
      <dgm:t>
        <a:bodyPr/>
        <a:lstStyle/>
        <a:p>
          <a:endParaRPr lang="en-US"/>
        </a:p>
      </dgm:t>
    </dgm:pt>
    <dgm:pt modelId="{F7C673D9-C16B-FE4A-8425-A6F2422BA4D7}" type="pres">
      <dgm:prSet presAssocID="{130816E8-EE49-3949-BFCC-8DA88A3B4DB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2AD06E-EA74-C546-8409-FF4D329F5A8D}" type="pres">
      <dgm:prSet presAssocID="{421EF816-B577-8141-A02D-6A43BA73B2A8}" presName="sibTrans" presStyleLbl="sibTrans1D1" presStyleIdx="3" presStyleCnt="6"/>
      <dgm:spPr/>
      <dgm:t>
        <a:bodyPr/>
        <a:lstStyle/>
        <a:p>
          <a:endParaRPr lang="en-US"/>
        </a:p>
      </dgm:t>
    </dgm:pt>
    <dgm:pt modelId="{2BD1A7CC-591C-264E-A162-904A92FBA1FF}" type="pres">
      <dgm:prSet presAssocID="{421EF816-B577-8141-A02D-6A43BA73B2A8}" presName="connectorText" presStyleLbl="sibTrans1D1" presStyleIdx="3" presStyleCnt="6"/>
      <dgm:spPr/>
      <dgm:t>
        <a:bodyPr/>
        <a:lstStyle/>
        <a:p>
          <a:endParaRPr lang="en-US"/>
        </a:p>
      </dgm:t>
    </dgm:pt>
    <dgm:pt modelId="{898F7C29-BD21-6E48-84C3-B8C749ADFEF4}" type="pres">
      <dgm:prSet presAssocID="{D55F6F17-6913-B948-A9B8-A8D14EED3856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47D8E6-E67B-DE49-B8AD-63D31AA1D0E9}" type="pres">
      <dgm:prSet presAssocID="{9F87C128-D2DE-DC42-90A8-75A7812F9BE1}" presName="sibTrans" presStyleLbl="sibTrans1D1" presStyleIdx="4" presStyleCnt="6"/>
      <dgm:spPr/>
      <dgm:t>
        <a:bodyPr/>
        <a:lstStyle/>
        <a:p>
          <a:endParaRPr lang="en-US"/>
        </a:p>
      </dgm:t>
    </dgm:pt>
    <dgm:pt modelId="{6AD86B9B-964E-CC45-8CA5-B43346512AB7}" type="pres">
      <dgm:prSet presAssocID="{9F87C128-D2DE-DC42-90A8-75A7812F9BE1}" presName="connectorText" presStyleLbl="sibTrans1D1" presStyleIdx="4" presStyleCnt="6"/>
      <dgm:spPr/>
      <dgm:t>
        <a:bodyPr/>
        <a:lstStyle/>
        <a:p>
          <a:endParaRPr lang="en-US"/>
        </a:p>
      </dgm:t>
    </dgm:pt>
    <dgm:pt modelId="{81FECFB1-C274-9749-94FA-DB6F470F2134}" type="pres">
      <dgm:prSet presAssocID="{B36C1D7C-FEE6-D543-B1CF-FDDF69E235F1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00422A-D77C-8744-8FE1-6DA318365855}" type="pres">
      <dgm:prSet presAssocID="{53772042-611F-0248-B303-04568A6DE362}" presName="sibTrans" presStyleLbl="sibTrans1D1" presStyleIdx="5" presStyleCnt="6"/>
      <dgm:spPr/>
      <dgm:t>
        <a:bodyPr/>
        <a:lstStyle/>
        <a:p>
          <a:endParaRPr lang="en-US"/>
        </a:p>
      </dgm:t>
    </dgm:pt>
    <dgm:pt modelId="{52F3F185-E635-4E4C-847C-F00EABE0EA7C}" type="pres">
      <dgm:prSet presAssocID="{53772042-611F-0248-B303-04568A6DE362}" presName="connectorText" presStyleLbl="sibTrans1D1" presStyleIdx="5" presStyleCnt="6"/>
      <dgm:spPr/>
      <dgm:t>
        <a:bodyPr/>
        <a:lstStyle/>
        <a:p>
          <a:endParaRPr lang="en-US"/>
        </a:p>
      </dgm:t>
    </dgm:pt>
    <dgm:pt modelId="{51C5A93E-519A-0345-8956-B38B52FB578B}" type="pres">
      <dgm:prSet presAssocID="{1E2760FE-DCC9-0744-AB17-FDAA87A78A97}" presName="node" presStyleLbl="node1" presStyleIdx="6" presStyleCnt="7" custLinFactX="24981" custLinFactNeighborX="100000" custLinFactNeighborY="-95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C044C5-3449-CA46-A83E-A854A659A334}" type="presOf" srcId="{D55F6F17-6913-B948-A9B8-A8D14EED3856}" destId="{898F7C29-BD21-6E48-84C3-B8C749ADFEF4}" srcOrd="0" destOrd="0" presId="urn:microsoft.com/office/officeart/2005/8/layout/bProcess3"/>
    <dgm:cxn modelId="{ED78E032-4C39-244E-8391-BF32872E0048}" type="presOf" srcId="{9F87C128-D2DE-DC42-90A8-75A7812F9BE1}" destId="{BA47D8E6-E67B-DE49-B8AD-63D31AA1D0E9}" srcOrd="0" destOrd="0" presId="urn:microsoft.com/office/officeart/2005/8/layout/bProcess3"/>
    <dgm:cxn modelId="{E75832EF-73B7-CF4C-85E6-D3A109A1DAA7}" srcId="{9D5AF26C-78A4-DD45-8FBF-0848672AF32A}" destId="{1E2760FE-DCC9-0744-AB17-FDAA87A78A97}" srcOrd="6" destOrd="0" parTransId="{966B9AC9-FF3B-AE43-8EC6-E4E9CE07A60A}" sibTransId="{B62925FC-D9F5-954B-910E-BC8F7954F92A}"/>
    <dgm:cxn modelId="{90D1FC8D-C664-B943-B8BC-726C92B6C601}" srcId="{9D5AF26C-78A4-DD45-8FBF-0848672AF32A}" destId="{B36C1D7C-FEE6-D543-B1CF-FDDF69E235F1}" srcOrd="5" destOrd="0" parTransId="{7AEED5A8-7E5E-2E44-9B34-6C02B5284721}" sibTransId="{53772042-611F-0248-B303-04568A6DE362}"/>
    <dgm:cxn modelId="{0B29EFBB-54B0-8A41-AA00-0D0964BFB9DF}" type="presOf" srcId="{421EF816-B577-8141-A02D-6A43BA73B2A8}" destId="{2BD1A7CC-591C-264E-A162-904A92FBA1FF}" srcOrd="1" destOrd="0" presId="urn:microsoft.com/office/officeart/2005/8/layout/bProcess3"/>
    <dgm:cxn modelId="{550019FA-719D-984B-81C2-A9629CE20B03}" type="presOf" srcId="{0795B68B-0640-7C4E-B74E-6053453F8203}" destId="{0F50BB28-DA9A-4C47-B736-7F8C8C63639D}" srcOrd="0" destOrd="0" presId="urn:microsoft.com/office/officeart/2005/8/layout/bProcess3"/>
    <dgm:cxn modelId="{5220EBB1-86C9-4541-94F0-7C4FED0FED86}" type="presOf" srcId="{421EF816-B577-8141-A02D-6A43BA73B2A8}" destId="{CE2AD06E-EA74-C546-8409-FF4D329F5A8D}" srcOrd="0" destOrd="0" presId="urn:microsoft.com/office/officeart/2005/8/layout/bProcess3"/>
    <dgm:cxn modelId="{BE90FB3D-89D1-4741-8766-CB765B804BF2}" type="presOf" srcId="{53772042-611F-0248-B303-04568A6DE362}" destId="{52F3F185-E635-4E4C-847C-F00EABE0EA7C}" srcOrd="1" destOrd="0" presId="urn:microsoft.com/office/officeart/2005/8/layout/bProcess3"/>
    <dgm:cxn modelId="{BDBA7FD7-00B5-3543-A816-7BB12D16367A}" type="presOf" srcId="{37D3BC1C-B4F6-E846-BD18-FB607EAFC7D8}" destId="{DCECD451-2E7C-874F-AC10-C782A4DA6FCF}" srcOrd="1" destOrd="0" presId="urn:microsoft.com/office/officeart/2005/8/layout/bProcess3"/>
    <dgm:cxn modelId="{BDC28976-959A-494B-AD6C-96248D216346}" type="presOf" srcId="{024A8307-0D83-A94F-9879-8C9EC020485B}" destId="{906E4F93-39FB-5B4D-85D5-631DB144C838}" srcOrd="1" destOrd="0" presId="urn:microsoft.com/office/officeart/2005/8/layout/bProcess3"/>
    <dgm:cxn modelId="{7D793736-5A28-7B4E-B6DD-BBB35D5F8885}" type="presOf" srcId="{37D3BC1C-B4F6-E846-BD18-FB607EAFC7D8}" destId="{A1F1B5CD-17D3-2643-9B53-518AF30C9FFB}" srcOrd="0" destOrd="0" presId="urn:microsoft.com/office/officeart/2005/8/layout/bProcess3"/>
    <dgm:cxn modelId="{DE9D8EEC-4EDC-8F40-93D4-606513830E8D}" type="presOf" srcId="{B36C1D7C-FEE6-D543-B1CF-FDDF69E235F1}" destId="{81FECFB1-C274-9749-94FA-DB6F470F2134}" srcOrd="0" destOrd="0" presId="urn:microsoft.com/office/officeart/2005/8/layout/bProcess3"/>
    <dgm:cxn modelId="{15558BAB-3470-374E-921C-BC09C0349EE3}" type="presOf" srcId="{F5003502-C28E-BB4E-AD67-ABE733DABF1E}" destId="{B269B1D9-1F1A-6A4C-A004-F297AC4D428E}" srcOrd="0" destOrd="0" presId="urn:microsoft.com/office/officeart/2005/8/layout/bProcess3"/>
    <dgm:cxn modelId="{7A0F3F8E-8B8C-4D40-995B-E28126AFA834}" srcId="{9D5AF26C-78A4-DD45-8FBF-0848672AF32A}" destId="{42A726AB-54A4-1047-9EE4-F18A565276E1}" srcOrd="2" destOrd="0" parTransId="{F8BAC32C-91B3-CE41-A25C-EA0BB216E4DC}" sibTransId="{024A8307-0D83-A94F-9879-8C9EC020485B}"/>
    <dgm:cxn modelId="{BADFB56E-46E4-D844-8649-6A380C9B6142}" type="presOf" srcId="{9D5AF26C-78A4-DD45-8FBF-0848672AF32A}" destId="{F8DFF663-255E-AE40-84D6-17CF3126CE6D}" srcOrd="0" destOrd="0" presId="urn:microsoft.com/office/officeart/2005/8/layout/bProcess3"/>
    <dgm:cxn modelId="{3E8FCE07-F33A-3946-8B75-044FF086A58D}" type="presOf" srcId="{130816E8-EE49-3949-BFCC-8DA88A3B4DB0}" destId="{F7C673D9-C16B-FE4A-8425-A6F2422BA4D7}" srcOrd="0" destOrd="0" presId="urn:microsoft.com/office/officeart/2005/8/layout/bProcess3"/>
    <dgm:cxn modelId="{29DABC8F-F100-2E43-8C84-7A7A4F49A05F}" type="presOf" srcId="{53772042-611F-0248-B303-04568A6DE362}" destId="{FD00422A-D77C-8744-8FE1-6DA318365855}" srcOrd="0" destOrd="0" presId="urn:microsoft.com/office/officeart/2005/8/layout/bProcess3"/>
    <dgm:cxn modelId="{1414E844-138D-8841-94CC-7C0B8C6271D6}" srcId="{9D5AF26C-78A4-DD45-8FBF-0848672AF32A}" destId="{F5003502-C28E-BB4E-AD67-ABE733DABF1E}" srcOrd="0" destOrd="0" parTransId="{D6125381-4028-C54F-A88E-6185766A189D}" sibTransId="{0795B68B-0640-7C4E-B74E-6053453F8203}"/>
    <dgm:cxn modelId="{98177269-365B-3541-8200-05D45DAF4159}" type="presOf" srcId="{024A8307-0D83-A94F-9879-8C9EC020485B}" destId="{C154C5C4-A4EC-5C48-A60E-47B637164D7D}" srcOrd="0" destOrd="0" presId="urn:microsoft.com/office/officeart/2005/8/layout/bProcess3"/>
    <dgm:cxn modelId="{A63350FB-50D7-DA4A-A7BE-76A9DCE429C1}" type="presOf" srcId="{0795B68B-0640-7C4E-B74E-6053453F8203}" destId="{7E7D2F3E-6961-5E4B-B889-449DF03A823F}" srcOrd="1" destOrd="0" presId="urn:microsoft.com/office/officeart/2005/8/layout/bProcess3"/>
    <dgm:cxn modelId="{A9C8BC1C-09F2-B245-96D9-62EC511510B8}" type="presOf" srcId="{1094E6EE-13D9-ED42-89C9-A28BD5691CD5}" destId="{770FB6F0-32AD-A348-98E0-7CA7C5D12D19}" srcOrd="0" destOrd="0" presId="urn:microsoft.com/office/officeart/2005/8/layout/bProcess3"/>
    <dgm:cxn modelId="{D8219386-5AB8-BD43-998B-BFE9F89CE4F1}" srcId="{9D5AF26C-78A4-DD45-8FBF-0848672AF32A}" destId="{D55F6F17-6913-B948-A9B8-A8D14EED3856}" srcOrd="4" destOrd="0" parTransId="{E6C0B71F-49A6-6D43-BB78-9FA713AB5E7C}" sibTransId="{9F87C128-D2DE-DC42-90A8-75A7812F9BE1}"/>
    <dgm:cxn modelId="{FDD2D557-EF74-2548-AB59-F0C58CE5DDD3}" type="presOf" srcId="{9F87C128-D2DE-DC42-90A8-75A7812F9BE1}" destId="{6AD86B9B-964E-CC45-8CA5-B43346512AB7}" srcOrd="1" destOrd="0" presId="urn:microsoft.com/office/officeart/2005/8/layout/bProcess3"/>
    <dgm:cxn modelId="{50B3B130-BC58-0946-81F2-8A89241942A3}" srcId="{9D5AF26C-78A4-DD45-8FBF-0848672AF32A}" destId="{1094E6EE-13D9-ED42-89C9-A28BD5691CD5}" srcOrd="1" destOrd="0" parTransId="{ECD201A4-D40D-E048-8C43-FA13D3C5D8B1}" sibTransId="{37D3BC1C-B4F6-E846-BD18-FB607EAFC7D8}"/>
    <dgm:cxn modelId="{20C34383-572E-6240-93C1-B802FF2944A5}" srcId="{9D5AF26C-78A4-DD45-8FBF-0848672AF32A}" destId="{130816E8-EE49-3949-BFCC-8DA88A3B4DB0}" srcOrd="3" destOrd="0" parTransId="{57019DE1-4BFC-FC40-8A9D-59A836CC6298}" sibTransId="{421EF816-B577-8141-A02D-6A43BA73B2A8}"/>
    <dgm:cxn modelId="{C4EAACC1-3E19-2849-B4B0-F9BC4DA322A7}" type="presOf" srcId="{42A726AB-54A4-1047-9EE4-F18A565276E1}" destId="{C5905E25-E328-054F-B93E-88D7591971B0}" srcOrd="0" destOrd="0" presId="urn:microsoft.com/office/officeart/2005/8/layout/bProcess3"/>
    <dgm:cxn modelId="{63B6DBC3-02EB-C84F-BCD8-303EB7687E60}" type="presOf" srcId="{1E2760FE-DCC9-0744-AB17-FDAA87A78A97}" destId="{51C5A93E-519A-0345-8956-B38B52FB578B}" srcOrd="0" destOrd="0" presId="urn:microsoft.com/office/officeart/2005/8/layout/bProcess3"/>
    <dgm:cxn modelId="{842D7076-11CE-D341-AB9C-1A0A7E120ABD}" type="presParOf" srcId="{F8DFF663-255E-AE40-84D6-17CF3126CE6D}" destId="{B269B1D9-1F1A-6A4C-A004-F297AC4D428E}" srcOrd="0" destOrd="0" presId="urn:microsoft.com/office/officeart/2005/8/layout/bProcess3"/>
    <dgm:cxn modelId="{DB763C4E-587B-C747-A1FC-27FDEF431CBA}" type="presParOf" srcId="{F8DFF663-255E-AE40-84D6-17CF3126CE6D}" destId="{0F50BB28-DA9A-4C47-B736-7F8C8C63639D}" srcOrd="1" destOrd="0" presId="urn:microsoft.com/office/officeart/2005/8/layout/bProcess3"/>
    <dgm:cxn modelId="{0D2C16D7-2D03-6C47-B69D-B43ED865FCE2}" type="presParOf" srcId="{0F50BB28-DA9A-4C47-B736-7F8C8C63639D}" destId="{7E7D2F3E-6961-5E4B-B889-449DF03A823F}" srcOrd="0" destOrd="0" presId="urn:microsoft.com/office/officeart/2005/8/layout/bProcess3"/>
    <dgm:cxn modelId="{D0C171F9-D9E8-6F4E-9B1D-469692A91B80}" type="presParOf" srcId="{F8DFF663-255E-AE40-84D6-17CF3126CE6D}" destId="{770FB6F0-32AD-A348-98E0-7CA7C5D12D19}" srcOrd="2" destOrd="0" presId="urn:microsoft.com/office/officeart/2005/8/layout/bProcess3"/>
    <dgm:cxn modelId="{B9EFFC15-2327-944A-9FFD-181D750B908B}" type="presParOf" srcId="{F8DFF663-255E-AE40-84D6-17CF3126CE6D}" destId="{A1F1B5CD-17D3-2643-9B53-518AF30C9FFB}" srcOrd="3" destOrd="0" presId="urn:microsoft.com/office/officeart/2005/8/layout/bProcess3"/>
    <dgm:cxn modelId="{5F0889B9-768B-FD43-97BC-F40FDD53C3AB}" type="presParOf" srcId="{A1F1B5CD-17D3-2643-9B53-518AF30C9FFB}" destId="{DCECD451-2E7C-874F-AC10-C782A4DA6FCF}" srcOrd="0" destOrd="0" presId="urn:microsoft.com/office/officeart/2005/8/layout/bProcess3"/>
    <dgm:cxn modelId="{A66DAEA2-B77B-EC43-9196-E65AB8C0EEF1}" type="presParOf" srcId="{F8DFF663-255E-AE40-84D6-17CF3126CE6D}" destId="{C5905E25-E328-054F-B93E-88D7591971B0}" srcOrd="4" destOrd="0" presId="urn:microsoft.com/office/officeart/2005/8/layout/bProcess3"/>
    <dgm:cxn modelId="{B456C432-9816-5E45-9198-95CDE5A6E83C}" type="presParOf" srcId="{F8DFF663-255E-AE40-84D6-17CF3126CE6D}" destId="{C154C5C4-A4EC-5C48-A60E-47B637164D7D}" srcOrd="5" destOrd="0" presId="urn:microsoft.com/office/officeart/2005/8/layout/bProcess3"/>
    <dgm:cxn modelId="{4B208993-03FF-6043-8C3E-FFEAE2AF1072}" type="presParOf" srcId="{C154C5C4-A4EC-5C48-A60E-47B637164D7D}" destId="{906E4F93-39FB-5B4D-85D5-631DB144C838}" srcOrd="0" destOrd="0" presId="urn:microsoft.com/office/officeart/2005/8/layout/bProcess3"/>
    <dgm:cxn modelId="{EC1E21CE-8489-E24A-BF16-387FB5B61071}" type="presParOf" srcId="{F8DFF663-255E-AE40-84D6-17CF3126CE6D}" destId="{F7C673D9-C16B-FE4A-8425-A6F2422BA4D7}" srcOrd="6" destOrd="0" presId="urn:microsoft.com/office/officeart/2005/8/layout/bProcess3"/>
    <dgm:cxn modelId="{5E694EF8-C18C-1245-AB6A-AB1CEE6177D7}" type="presParOf" srcId="{F8DFF663-255E-AE40-84D6-17CF3126CE6D}" destId="{CE2AD06E-EA74-C546-8409-FF4D329F5A8D}" srcOrd="7" destOrd="0" presId="urn:microsoft.com/office/officeart/2005/8/layout/bProcess3"/>
    <dgm:cxn modelId="{2334A4FD-4710-A649-B3EB-74CBB7CC2234}" type="presParOf" srcId="{CE2AD06E-EA74-C546-8409-FF4D329F5A8D}" destId="{2BD1A7CC-591C-264E-A162-904A92FBA1FF}" srcOrd="0" destOrd="0" presId="urn:microsoft.com/office/officeart/2005/8/layout/bProcess3"/>
    <dgm:cxn modelId="{B1154047-8225-F146-AF9E-8459D04D6754}" type="presParOf" srcId="{F8DFF663-255E-AE40-84D6-17CF3126CE6D}" destId="{898F7C29-BD21-6E48-84C3-B8C749ADFEF4}" srcOrd="8" destOrd="0" presId="urn:microsoft.com/office/officeart/2005/8/layout/bProcess3"/>
    <dgm:cxn modelId="{775583B2-4A9E-0E44-9F93-73E1675B0184}" type="presParOf" srcId="{F8DFF663-255E-AE40-84D6-17CF3126CE6D}" destId="{BA47D8E6-E67B-DE49-B8AD-63D31AA1D0E9}" srcOrd="9" destOrd="0" presId="urn:microsoft.com/office/officeart/2005/8/layout/bProcess3"/>
    <dgm:cxn modelId="{47916A42-45D2-3249-A535-94A2235EBA86}" type="presParOf" srcId="{BA47D8E6-E67B-DE49-B8AD-63D31AA1D0E9}" destId="{6AD86B9B-964E-CC45-8CA5-B43346512AB7}" srcOrd="0" destOrd="0" presId="urn:microsoft.com/office/officeart/2005/8/layout/bProcess3"/>
    <dgm:cxn modelId="{281DBD5E-3E78-7C42-9397-10895FB6A955}" type="presParOf" srcId="{F8DFF663-255E-AE40-84D6-17CF3126CE6D}" destId="{81FECFB1-C274-9749-94FA-DB6F470F2134}" srcOrd="10" destOrd="0" presId="urn:microsoft.com/office/officeart/2005/8/layout/bProcess3"/>
    <dgm:cxn modelId="{61580AD6-7D43-CC40-9343-7FDA9E745FF3}" type="presParOf" srcId="{F8DFF663-255E-AE40-84D6-17CF3126CE6D}" destId="{FD00422A-D77C-8744-8FE1-6DA318365855}" srcOrd="11" destOrd="0" presId="urn:microsoft.com/office/officeart/2005/8/layout/bProcess3"/>
    <dgm:cxn modelId="{AC459694-8853-F246-A62D-8F3F32E27759}" type="presParOf" srcId="{FD00422A-D77C-8744-8FE1-6DA318365855}" destId="{52F3F185-E635-4E4C-847C-F00EABE0EA7C}" srcOrd="0" destOrd="0" presId="urn:microsoft.com/office/officeart/2005/8/layout/bProcess3"/>
    <dgm:cxn modelId="{B2B2123E-9C2F-E342-AE7A-D1885F760133}" type="presParOf" srcId="{F8DFF663-255E-AE40-84D6-17CF3126CE6D}" destId="{51C5A93E-519A-0345-8956-B38B52FB578B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1FAD8CD-E1A5-41EE-BE24-5DBF229CDB18}" type="doc">
      <dgm:prSet loTypeId="urn:microsoft.com/office/officeart/2005/8/layout/hProcess7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C27E5434-015A-4308-B278-14F5ED3D4FC3}">
      <dgm:prSet phldrT="[Text]" custT="1"/>
      <dgm:spPr>
        <a:noFill/>
        <a:ln w="28575">
          <a:solidFill>
            <a:schemeClr val="accent1">
              <a:lumMod val="75000"/>
            </a:schemeClr>
          </a:solidFill>
        </a:ln>
      </dgm:spPr>
      <dgm:t>
        <a:bodyPr/>
        <a:lstStyle/>
        <a:p>
          <a:pPr algn="r"/>
          <a:r>
            <a:rPr lang="en-US" sz="1400" dirty="0" smtClean="0"/>
            <a:t>Early Adopters 0-Q1</a:t>
          </a:r>
          <a:endParaRPr lang="en-US" sz="1400" dirty="0"/>
        </a:p>
      </dgm:t>
    </dgm:pt>
    <dgm:pt modelId="{5FB5C9DF-2BF5-4856-A058-80AA8ACEC6E6}" type="parTrans" cxnId="{BEF19054-9E09-4539-BDC1-A9674ECCE31E}">
      <dgm:prSet/>
      <dgm:spPr/>
      <dgm:t>
        <a:bodyPr/>
        <a:lstStyle/>
        <a:p>
          <a:endParaRPr lang="en-US"/>
        </a:p>
      </dgm:t>
    </dgm:pt>
    <dgm:pt modelId="{DE25A84C-BA80-432A-B986-91C178C81012}" type="sibTrans" cxnId="{BEF19054-9E09-4539-BDC1-A9674ECCE31E}">
      <dgm:prSet/>
      <dgm:spPr/>
      <dgm:t>
        <a:bodyPr/>
        <a:lstStyle/>
        <a:p>
          <a:endParaRPr lang="en-US"/>
        </a:p>
      </dgm:t>
    </dgm:pt>
    <dgm:pt modelId="{80C52EA3-0A5A-4EF2-8D9D-4B53A6B4A0DF}">
      <dgm:prSet phldrT="[Text]" custT="1"/>
      <dgm:spPr>
        <a:noFill/>
        <a:ln w="25400"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sz="1400" dirty="0" smtClean="0"/>
            <a:t>Acceptance Q1-Q2</a:t>
          </a:r>
          <a:endParaRPr lang="en-US" sz="1400" dirty="0"/>
        </a:p>
      </dgm:t>
    </dgm:pt>
    <dgm:pt modelId="{50791EEB-2912-4E36-8269-91AE22E12666}" type="parTrans" cxnId="{95ABB730-971A-4364-8BEA-F7FF1538E66F}">
      <dgm:prSet/>
      <dgm:spPr/>
      <dgm:t>
        <a:bodyPr/>
        <a:lstStyle/>
        <a:p>
          <a:endParaRPr lang="en-US"/>
        </a:p>
      </dgm:t>
    </dgm:pt>
    <dgm:pt modelId="{E965912D-998A-4D06-8072-9056CCCAF1DA}" type="sibTrans" cxnId="{95ABB730-971A-4364-8BEA-F7FF1538E66F}">
      <dgm:prSet/>
      <dgm:spPr/>
      <dgm:t>
        <a:bodyPr/>
        <a:lstStyle/>
        <a:p>
          <a:endParaRPr lang="en-US"/>
        </a:p>
      </dgm:t>
    </dgm:pt>
    <dgm:pt modelId="{40BDC545-68E1-4EB6-9827-90F7770C6FEC}">
      <dgm:prSet phldrT="[Text]" custT="1"/>
      <dgm:spPr>
        <a:noFill/>
        <a:ln>
          <a:solidFill>
            <a:schemeClr val="dk1">
              <a:shade val="80000"/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en-US" sz="1400" dirty="0" smtClean="0"/>
            <a:t>Saturation Q2-present</a:t>
          </a:r>
          <a:endParaRPr lang="en-US" sz="1400" dirty="0"/>
        </a:p>
      </dgm:t>
    </dgm:pt>
    <dgm:pt modelId="{23F43E0B-D55A-4DED-9E7A-66DCAA545527}" type="parTrans" cxnId="{410A64CF-FC85-49E5-B5C7-252FEF9E691F}">
      <dgm:prSet/>
      <dgm:spPr/>
      <dgm:t>
        <a:bodyPr/>
        <a:lstStyle/>
        <a:p>
          <a:endParaRPr lang="en-US"/>
        </a:p>
      </dgm:t>
    </dgm:pt>
    <dgm:pt modelId="{015D1C2E-1740-4D27-9C27-DD93F101B00B}" type="sibTrans" cxnId="{410A64CF-FC85-49E5-B5C7-252FEF9E691F}">
      <dgm:prSet/>
      <dgm:spPr/>
      <dgm:t>
        <a:bodyPr/>
        <a:lstStyle/>
        <a:p>
          <a:endParaRPr lang="en-US"/>
        </a:p>
      </dgm:t>
    </dgm:pt>
    <dgm:pt modelId="{933B629A-E92F-4765-8B1C-FDA703BEFE5C}" type="pres">
      <dgm:prSet presAssocID="{B1FAD8CD-E1A5-41EE-BE24-5DBF229CDB1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E89FA92-F4C0-4E7C-8C8A-828166C2D5C4}" type="pres">
      <dgm:prSet presAssocID="{C27E5434-015A-4308-B278-14F5ED3D4FC3}" presName="compositeNode" presStyleCnt="0">
        <dgm:presLayoutVars>
          <dgm:bulletEnabled val="1"/>
        </dgm:presLayoutVars>
      </dgm:prSet>
      <dgm:spPr/>
    </dgm:pt>
    <dgm:pt modelId="{9666321A-251D-47DE-B959-C00F5D19A3F1}" type="pres">
      <dgm:prSet presAssocID="{C27E5434-015A-4308-B278-14F5ED3D4FC3}" presName="bgRect" presStyleLbl="node1" presStyleIdx="0" presStyleCnt="3" custScaleY="245048"/>
      <dgm:spPr/>
      <dgm:t>
        <a:bodyPr/>
        <a:lstStyle/>
        <a:p>
          <a:endParaRPr lang="en-US"/>
        </a:p>
      </dgm:t>
    </dgm:pt>
    <dgm:pt modelId="{110ECD75-A20B-434B-9A0E-1C8682E515A3}" type="pres">
      <dgm:prSet presAssocID="{C27E5434-015A-4308-B278-14F5ED3D4FC3}" presName="parentNode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E8DD62-6EE2-4AC5-9815-CB5D22D9B80A}" type="pres">
      <dgm:prSet presAssocID="{DE25A84C-BA80-432A-B986-91C178C81012}" presName="hSp" presStyleCnt="0"/>
      <dgm:spPr/>
    </dgm:pt>
    <dgm:pt modelId="{464D73C1-A69C-4566-A885-8E1BB8D77F50}" type="pres">
      <dgm:prSet presAssocID="{DE25A84C-BA80-432A-B986-91C178C81012}" presName="vProcSp" presStyleCnt="0"/>
      <dgm:spPr/>
    </dgm:pt>
    <dgm:pt modelId="{7BB3CC0F-79C2-4E92-B544-7506292E493B}" type="pres">
      <dgm:prSet presAssocID="{DE25A84C-BA80-432A-B986-91C178C81012}" presName="vSp1" presStyleCnt="0"/>
      <dgm:spPr/>
    </dgm:pt>
    <dgm:pt modelId="{0C7F22EE-88C8-4DB7-AE63-0D2A2614E203}" type="pres">
      <dgm:prSet presAssocID="{DE25A84C-BA80-432A-B986-91C178C81012}" presName="simulatedConn" presStyleLbl="solidFgAcc1" presStyleIdx="0" presStyleCnt="2"/>
      <dgm:spPr/>
    </dgm:pt>
    <dgm:pt modelId="{925D570D-843B-49FA-BF83-F095E9657A03}" type="pres">
      <dgm:prSet presAssocID="{DE25A84C-BA80-432A-B986-91C178C81012}" presName="vSp2" presStyleCnt="0"/>
      <dgm:spPr/>
    </dgm:pt>
    <dgm:pt modelId="{676A22B0-1D79-4CD7-8952-07DEA8455E91}" type="pres">
      <dgm:prSet presAssocID="{DE25A84C-BA80-432A-B986-91C178C81012}" presName="sibTrans" presStyleCnt="0"/>
      <dgm:spPr/>
    </dgm:pt>
    <dgm:pt modelId="{5757E5A0-2908-4F57-B782-A3C941452099}" type="pres">
      <dgm:prSet presAssocID="{80C52EA3-0A5A-4EF2-8D9D-4B53A6B4A0DF}" presName="compositeNode" presStyleCnt="0">
        <dgm:presLayoutVars>
          <dgm:bulletEnabled val="1"/>
        </dgm:presLayoutVars>
      </dgm:prSet>
      <dgm:spPr/>
    </dgm:pt>
    <dgm:pt modelId="{00546AFB-F021-427A-99C0-866939A172F5}" type="pres">
      <dgm:prSet presAssocID="{80C52EA3-0A5A-4EF2-8D9D-4B53A6B4A0DF}" presName="bgRect" presStyleLbl="node1" presStyleIdx="1" presStyleCnt="3" custScaleY="245048" custLinFactNeighborX="1222" custLinFactNeighborY="-2776"/>
      <dgm:spPr/>
      <dgm:t>
        <a:bodyPr/>
        <a:lstStyle/>
        <a:p>
          <a:endParaRPr lang="en-US"/>
        </a:p>
      </dgm:t>
    </dgm:pt>
    <dgm:pt modelId="{46D7A2D4-2E04-4C14-B7FA-EAC4F5E430ED}" type="pres">
      <dgm:prSet presAssocID="{80C52EA3-0A5A-4EF2-8D9D-4B53A6B4A0DF}" presName="parentNode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F5CA80-4413-4821-954D-1EBF3293CD2A}" type="pres">
      <dgm:prSet presAssocID="{E965912D-998A-4D06-8072-9056CCCAF1DA}" presName="hSp" presStyleCnt="0"/>
      <dgm:spPr/>
    </dgm:pt>
    <dgm:pt modelId="{C0CFFBFB-60F6-4D39-9CE7-13895D45A5BE}" type="pres">
      <dgm:prSet presAssocID="{E965912D-998A-4D06-8072-9056CCCAF1DA}" presName="vProcSp" presStyleCnt="0"/>
      <dgm:spPr/>
    </dgm:pt>
    <dgm:pt modelId="{7C40C490-0857-44DF-BF31-466956D6737D}" type="pres">
      <dgm:prSet presAssocID="{E965912D-998A-4D06-8072-9056CCCAF1DA}" presName="vSp1" presStyleCnt="0"/>
      <dgm:spPr/>
    </dgm:pt>
    <dgm:pt modelId="{AC43C836-B566-4AE2-A418-75C1A45A7C57}" type="pres">
      <dgm:prSet presAssocID="{E965912D-998A-4D06-8072-9056CCCAF1DA}" presName="simulatedConn" presStyleLbl="solidFgAcc1" presStyleIdx="1" presStyleCnt="2"/>
      <dgm:spPr/>
    </dgm:pt>
    <dgm:pt modelId="{CCA9B926-FB43-4FF3-9E68-3D73CD5278D8}" type="pres">
      <dgm:prSet presAssocID="{E965912D-998A-4D06-8072-9056CCCAF1DA}" presName="vSp2" presStyleCnt="0"/>
      <dgm:spPr/>
    </dgm:pt>
    <dgm:pt modelId="{34257995-790A-4AE5-BA1A-0803419F4E68}" type="pres">
      <dgm:prSet presAssocID="{E965912D-998A-4D06-8072-9056CCCAF1DA}" presName="sibTrans" presStyleCnt="0"/>
      <dgm:spPr/>
    </dgm:pt>
    <dgm:pt modelId="{10F7A211-3AA5-485C-B050-23EFDA4DFD65}" type="pres">
      <dgm:prSet presAssocID="{40BDC545-68E1-4EB6-9827-90F7770C6FEC}" presName="compositeNode" presStyleCnt="0">
        <dgm:presLayoutVars>
          <dgm:bulletEnabled val="1"/>
        </dgm:presLayoutVars>
      </dgm:prSet>
      <dgm:spPr/>
    </dgm:pt>
    <dgm:pt modelId="{B4243866-C882-4E47-8DDD-62C345EB3325}" type="pres">
      <dgm:prSet presAssocID="{40BDC545-68E1-4EB6-9827-90F7770C6FEC}" presName="bgRect" presStyleLbl="node1" presStyleIdx="2" presStyleCnt="3" custScaleY="245048"/>
      <dgm:spPr/>
      <dgm:t>
        <a:bodyPr/>
        <a:lstStyle/>
        <a:p>
          <a:endParaRPr lang="en-US"/>
        </a:p>
      </dgm:t>
    </dgm:pt>
    <dgm:pt modelId="{B7ED76D9-FA43-4653-BD2B-D39BB957B05B}" type="pres">
      <dgm:prSet presAssocID="{40BDC545-68E1-4EB6-9827-90F7770C6FEC}" presName="parentNode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10A64CF-FC85-49E5-B5C7-252FEF9E691F}" srcId="{B1FAD8CD-E1A5-41EE-BE24-5DBF229CDB18}" destId="{40BDC545-68E1-4EB6-9827-90F7770C6FEC}" srcOrd="2" destOrd="0" parTransId="{23F43E0B-D55A-4DED-9E7A-66DCAA545527}" sibTransId="{015D1C2E-1740-4D27-9C27-DD93F101B00B}"/>
    <dgm:cxn modelId="{BEF19054-9E09-4539-BDC1-A9674ECCE31E}" srcId="{B1FAD8CD-E1A5-41EE-BE24-5DBF229CDB18}" destId="{C27E5434-015A-4308-B278-14F5ED3D4FC3}" srcOrd="0" destOrd="0" parTransId="{5FB5C9DF-2BF5-4856-A058-80AA8ACEC6E6}" sibTransId="{DE25A84C-BA80-432A-B986-91C178C81012}"/>
    <dgm:cxn modelId="{D2147227-5A0E-478F-9E88-9EC0AC1DCF69}" type="presOf" srcId="{C27E5434-015A-4308-B278-14F5ED3D4FC3}" destId="{110ECD75-A20B-434B-9A0E-1C8682E515A3}" srcOrd="1" destOrd="0" presId="urn:microsoft.com/office/officeart/2005/8/layout/hProcess7"/>
    <dgm:cxn modelId="{1950CE5E-53F7-445E-88CC-91896E0EAC0E}" type="presOf" srcId="{80C52EA3-0A5A-4EF2-8D9D-4B53A6B4A0DF}" destId="{46D7A2D4-2E04-4C14-B7FA-EAC4F5E430ED}" srcOrd="1" destOrd="0" presId="urn:microsoft.com/office/officeart/2005/8/layout/hProcess7"/>
    <dgm:cxn modelId="{616CACBF-21D7-46DD-8F73-98C1E8D6ADF3}" type="presOf" srcId="{40BDC545-68E1-4EB6-9827-90F7770C6FEC}" destId="{B7ED76D9-FA43-4653-BD2B-D39BB957B05B}" srcOrd="1" destOrd="0" presId="urn:microsoft.com/office/officeart/2005/8/layout/hProcess7"/>
    <dgm:cxn modelId="{9D76427A-15EE-43B4-802C-7403CC8C0EB0}" type="presOf" srcId="{B1FAD8CD-E1A5-41EE-BE24-5DBF229CDB18}" destId="{933B629A-E92F-4765-8B1C-FDA703BEFE5C}" srcOrd="0" destOrd="0" presId="urn:microsoft.com/office/officeart/2005/8/layout/hProcess7"/>
    <dgm:cxn modelId="{95ABB730-971A-4364-8BEA-F7FF1538E66F}" srcId="{B1FAD8CD-E1A5-41EE-BE24-5DBF229CDB18}" destId="{80C52EA3-0A5A-4EF2-8D9D-4B53A6B4A0DF}" srcOrd="1" destOrd="0" parTransId="{50791EEB-2912-4E36-8269-91AE22E12666}" sibTransId="{E965912D-998A-4D06-8072-9056CCCAF1DA}"/>
    <dgm:cxn modelId="{03B2D1C4-E2B3-4B2E-8AD2-A162A6B36D59}" type="presOf" srcId="{C27E5434-015A-4308-B278-14F5ED3D4FC3}" destId="{9666321A-251D-47DE-B959-C00F5D19A3F1}" srcOrd="0" destOrd="0" presId="urn:microsoft.com/office/officeart/2005/8/layout/hProcess7"/>
    <dgm:cxn modelId="{A5D6C9AC-E9A9-46B7-B25C-66F998C2A074}" type="presOf" srcId="{40BDC545-68E1-4EB6-9827-90F7770C6FEC}" destId="{B4243866-C882-4E47-8DDD-62C345EB3325}" srcOrd="0" destOrd="0" presId="urn:microsoft.com/office/officeart/2005/8/layout/hProcess7"/>
    <dgm:cxn modelId="{EC92374B-1CC6-4445-852D-3A75AFC54BAC}" type="presOf" srcId="{80C52EA3-0A5A-4EF2-8D9D-4B53A6B4A0DF}" destId="{00546AFB-F021-427A-99C0-866939A172F5}" srcOrd="0" destOrd="0" presId="urn:microsoft.com/office/officeart/2005/8/layout/hProcess7"/>
    <dgm:cxn modelId="{A03159FA-8F25-4E08-83E3-456D263BE93B}" type="presParOf" srcId="{933B629A-E92F-4765-8B1C-FDA703BEFE5C}" destId="{7E89FA92-F4C0-4E7C-8C8A-828166C2D5C4}" srcOrd="0" destOrd="0" presId="urn:microsoft.com/office/officeart/2005/8/layout/hProcess7"/>
    <dgm:cxn modelId="{C3E0F190-8338-4477-850B-20557C6A672C}" type="presParOf" srcId="{7E89FA92-F4C0-4E7C-8C8A-828166C2D5C4}" destId="{9666321A-251D-47DE-B959-C00F5D19A3F1}" srcOrd="0" destOrd="0" presId="urn:microsoft.com/office/officeart/2005/8/layout/hProcess7"/>
    <dgm:cxn modelId="{880D48CA-AEF2-4742-AE09-F5C7390B40B2}" type="presParOf" srcId="{7E89FA92-F4C0-4E7C-8C8A-828166C2D5C4}" destId="{110ECD75-A20B-434B-9A0E-1C8682E515A3}" srcOrd="1" destOrd="0" presId="urn:microsoft.com/office/officeart/2005/8/layout/hProcess7"/>
    <dgm:cxn modelId="{3DB82896-F11B-43F6-880A-78C4C8193F46}" type="presParOf" srcId="{933B629A-E92F-4765-8B1C-FDA703BEFE5C}" destId="{ABE8DD62-6EE2-4AC5-9815-CB5D22D9B80A}" srcOrd="1" destOrd="0" presId="urn:microsoft.com/office/officeart/2005/8/layout/hProcess7"/>
    <dgm:cxn modelId="{65D498E5-6874-4BB2-93DA-60AB619F0ED6}" type="presParOf" srcId="{933B629A-E92F-4765-8B1C-FDA703BEFE5C}" destId="{464D73C1-A69C-4566-A885-8E1BB8D77F50}" srcOrd="2" destOrd="0" presId="urn:microsoft.com/office/officeart/2005/8/layout/hProcess7"/>
    <dgm:cxn modelId="{A231DD57-8CAF-427A-BCA6-14EE9B064408}" type="presParOf" srcId="{464D73C1-A69C-4566-A885-8E1BB8D77F50}" destId="{7BB3CC0F-79C2-4E92-B544-7506292E493B}" srcOrd="0" destOrd="0" presId="urn:microsoft.com/office/officeart/2005/8/layout/hProcess7"/>
    <dgm:cxn modelId="{A66E07B3-A57F-4CAC-8129-02D3614D7246}" type="presParOf" srcId="{464D73C1-A69C-4566-A885-8E1BB8D77F50}" destId="{0C7F22EE-88C8-4DB7-AE63-0D2A2614E203}" srcOrd="1" destOrd="0" presId="urn:microsoft.com/office/officeart/2005/8/layout/hProcess7"/>
    <dgm:cxn modelId="{7E5306DA-1C6C-41C0-8D54-D973F7FE007B}" type="presParOf" srcId="{464D73C1-A69C-4566-A885-8E1BB8D77F50}" destId="{925D570D-843B-49FA-BF83-F095E9657A03}" srcOrd="2" destOrd="0" presId="urn:microsoft.com/office/officeart/2005/8/layout/hProcess7"/>
    <dgm:cxn modelId="{9250E39C-A920-4686-BDD4-58AF0236A6BA}" type="presParOf" srcId="{933B629A-E92F-4765-8B1C-FDA703BEFE5C}" destId="{676A22B0-1D79-4CD7-8952-07DEA8455E91}" srcOrd="3" destOrd="0" presId="urn:microsoft.com/office/officeart/2005/8/layout/hProcess7"/>
    <dgm:cxn modelId="{532B0256-81F4-47D2-9177-8284CF286D2F}" type="presParOf" srcId="{933B629A-E92F-4765-8B1C-FDA703BEFE5C}" destId="{5757E5A0-2908-4F57-B782-A3C941452099}" srcOrd="4" destOrd="0" presId="urn:microsoft.com/office/officeart/2005/8/layout/hProcess7"/>
    <dgm:cxn modelId="{C82AD2CD-EB23-4D59-9A92-EDF4922882AA}" type="presParOf" srcId="{5757E5A0-2908-4F57-B782-A3C941452099}" destId="{00546AFB-F021-427A-99C0-866939A172F5}" srcOrd="0" destOrd="0" presId="urn:microsoft.com/office/officeart/2005/8/layout/hProcess7"/>
    <dgm:cxn modelId="{2D00C6B2-788A-483F-9B76-B227C14F1F04}" type="presParOf" srcId="{5757E5A0-2908-4F57-B782-A3C941452099}" destId="{46D7A2D4-2E04-4C14-B7FA-EAC4F5E430ED}" srcOrd="1" destOrd="0" presId="urn:microsoft.com/office/officeart/2005/8/layout/hProcess7"/>
    <dgm:cxn modelId="{E91EE217-96A4-479F-9A2D-B00E6997EB53}" type="presParOf" srcId="{933B629A-E92F-4765-8B1C-FDA703BEFE5C}" destId="{5DF5CA80-4413-4821-954D-1EBF3293CD2A}" srcOrd="5" destOrd="0" presId="urn:microsoft.com/office/officeart/2005/8/layout/hProcess7"/>
    <dgm:cxn modelId="{33143B59-F7CE-434E-AE17-19978B5C2875}" type="presParOf" srcId="{933B629A-E92F-4765-8B1C-FDA703BEFE5C}" destId="{C0CFFBFB-60F6-4D39-9CE7-13895D45A5BE}" srcOrd="6" destOrd="0" presId="urn:microsoft.com/office/officeart/2005/8/layout/hProcess7"/>
    <dgm:cxn modelId="{1805A425-D050-4E43-88D1-1BF19CBDEE93}" type="presParOf" srcId="{C0CFFBFB-60F6-4D39-9CE7-13895D45A5BE}" destId="{7C40C490-0857-44DF-BF31-466956D6737D}" srcOrd="0" destOrd="0" presId="urn:microsoft.com/office/officeart/2005/8/layout/hProcess7"/>
    <dgm:cxn modelId="{5BB7DED7-3E98-4332-A0B5-23CBFBEF48C3}" type="presParOf" srcId="{C0CFFBFB-60F6-4D39-9CE7-13895D45A5BE}" destId="{AC43C836-B566-4AE2-A418-75C1A45A7C57}" srcOrd="1" destOrd="0" presId="urn:microsoft.com/office/officeart/2005/8/layout/hProcess7"/>
    <dgm:cxn modelId="{8295B906-88F8-43A6-888B-4C8BAE8AEEAD}" type="presParOf" srcId="{C0CFFBFB-60F6-4D39-9CE7-13895D45A5BE}" destId="{CCA9B926-FB43-4FF3-9E68-3D73CD5278D8}" srcOrd="2" destOrd="0" presId="urn:microsoft.com/office/officeart/2005/8/layout/hProcess7"/>
    <dgm:cxn modelId="{62AF9557-47B2-42C4-9048-C094516BF1F5}" type="presParOf" srcId="{933B629A-E92F-4765-8B1C-FDA703BEFE5C}" destId="{34257995-790A-4AE5-BA1A-0803419F4E68}" srcOrd="7" destOrd="0" presId="urn:microsoft.com/office/officeart/2005/8/layout/hProcess7"/>
    <dgm:cxn modelId="{C4550B78-1F05-45B0-80F3-1946965A51A8}" type="presParOf" srcId="{933B629A-E92F-4765-8B1C-FDA703BEFE5C}" destId="{10F7A211-3AA5-485C-B050-23EFDA4DFD65}" srcOrd="8" destOrd="0" presId="urn:microsoft.com/office/officeart/2005/8/layout/hProcess7"/>
    <dgm:cxn modelId="{19B0B82F-12A4-4967-8594-40EF5A1EA91D}" type="presParOf" srcId="{10F7A211-3AA5-485C-B050-23EFDA4DFD65}" destId="{B4243866-C882-4E47-8DDD-62C345EB3325}" srcOrd="0" destOrd="0" presId="urn:microsoft.com/office/officeart/2005/8/layout/hProcess7"/>
    <dgm:cxn modelId="{9542984A-DCFF-4DBB-B318-0765A1F01372}" type="presParOf" srcId="{10F7A211-3AA5-485C-B050-23EFDA4DFD65}" destId="{B7ED76D9-FA43-4653-BD2B-D39BB957B05B}" srcOrd="1" destOrd="0" presId="urn:microsoft.com/office/officeart/2005/8/layout/hProcess7"/>
  </dgm:cxnLst>
  <dgm:bg/>
  <dgm:whole>
    <a:ln w="25400">
      <a:solidFill>
        <a:schemeClr val="accent1">
          <a:lumMod val="75000"/>
        </a:schemeClr>
      </a:solidFill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D5AF26C-78A4-DD45-8FBF-0848672AF32A}" type="doc">
      <dgm:prSet loTypeId="urn:microsoft.com/office/officeart/2005/8/layout/bProcess3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003502-C28E-BB4E-AD67-ABE733DABF1E}">
      <dgm:prSet phldrT="[Text]"/>
      <dgm:spPr/>
      <dgm:t>
        <a:bodyPr/>
        <a:lstStyle/>
        <a:p>
          <a:r>
            <a:rPr lang="en-US" b="1" dirty="0" smtClean="0"/>
            <a:t>Step 1:</a:t>
          </a:r>
          <a:r>
            <a:rPr lang="en-US" baseline="0" dirty="0" smtClean="0"/>
            <a:t> </a:t>
          </a:r>
          <a:r>
            <a:rPr lang="en-US" dirty="0" smtClean="0"/>
            <a:t>Calculate Relationship between BEV </a:t>
          </a:r>
          <a:r>
            <a:rPr lang="en-US" dirty="0" smtClean="0"/>
            <a:t>Registrations </a:t>
          </a:r>
          <a:r>
            <a:rPr lang="en-US" dirty="0" smtClean="0"/>
            <a:t>and GDP</a:t>
          </a:r>
          <a:endParaRPr lang="en-US" dirty="0"/>
        </a:p>
      </dgm:t>
    </dgm:pt>
    <dgm:pt modelId="{D6125381-4028-C54F-A88E-6185766A189D}" type="parTrans" cxnId="{1414E844-138D-8841-94CC-7C0B8C6271D6}">
      <dgm:prSet/>
      <dgm:spPr/>
      <dgm:t>
        <a:bodyPr/>
        <a:lstStyle/>
        <a:p>
          <a:endParaRPr lang="en-US"/>
        </a:p>
      </dgm:t>
    </dgm:pt>
    <dgm:pt modelId="{0795B68B-0640-7C4E-B74E-6053453F8203}" type="sibTrans" cxnId="{1414E844-138D-8841-94CC-7C0B8C6271D6}">
      <dgm:prSet/>
      <dgm:spPr>
        <a:ln w="38100"/>
      </dgm:spPr>
      <dgm:t>
        <a:bodyPr/>
        <a:lstStyle/>
        <a:p>
          <a:endParaRPr lang="en-US"/>
        </a:p>
      </dgm:t>
    </dgm:pt>
    <dgm:pt modelId="{1094E6EE-13D9-ED42-89C9-A28BD5691CD5}">
      <dgm:prSet phldrT="[Text]"/>
      <dgm:spPr/>
      <dgm:t>
        <a:bodyPr/>
        <a:lstStyle/>
        <a:p>
          <a:r>
            <a:rPr lang="en-US" b="1" dirty="0" smtClean="0"/>
            <a:t>Step 2: </a:t>
          </a:r>
          <a:r>
            <a:rPr lang="en-US" dirty="0" smtClean="0"/>
            <a:t>Forecast </a:t>
          </a:r>
          <a:r>
            <a:rPr lang="en-US" dirty="0" smtClean="0"/>
            <a:t>GDP</a:t>
          </a:r>
          <a:endParaRPr lang="en-US" dirty="0"/>
        </a:p>
      </dgm:t>
    </dgm:pt>
    <dgm:pt modelId="{ECD201A4-D40D-E048-8C43-FA13D3C5D8B1}" type="parTrans" cxnId="{50B3B130-BC58-0946-81F2-8A89241942A3}">
      <dgm:prSet/>
      <dgm:spPr/>
      <dgm:t>
        <a:bodyPr/>
        <a:lstStyle/>
        <a:p>
          <a:endParaRPr lang="en-US"/>
        </a:p>
      </dgm:t>
    </dgm:pt>
    <dgm:pt modelId="{37D3BC1C-B4F6-E846-BD18-FB607EAFC7D8}" type="sibTrans" cxnId="{50B3B130-BC58-0946-81F2-8A89241942A3}">
      <dgm:prSet/>
      <dgm:spPr>
        <a:ln w="38100"/>
      </dgm:spPr>
      <dgm:t>
        <a:bodyPr/>
        <a:lstStyle/>
        <a:p>
          <a:endParaRPr lang="en-US"/>
        </a:p>
      </dgm:t>
    </dgm:pt>
    <dgm:pt modelId="{42A726AB-54A4-1047-9EE4-F18A565276E1}">
      <dgm:prSet phldrT="[Text]"/>
      <dgm:spPr/>
      <dgm:t>
        <a:bodyPr/>
        <a:lstStyle/>
        <a:p>
          <a:r>
            <a:rPr lang="en-US" b="1" dirty="0" smtClean="0"/>
            <a:t>Step 3: </a:t>
          </a:r>
          <a:r>
            <a:rPr lang="en-US" dirty="0" smtClean="0"/>
            <a:t>Predict Future BEV Registrations </a:t>
          </a:r>
          <a:r>
            <a:rPr lang="en-US" dirty="0" smtClean="0"/>
            <a:t>based on Forecasted GDP </a:t>
          </a:r>
          <a:endParaRPr lang="en-US" dirty="0"/>
        </a:p>
      </dgm:t>
    </dgm:pt>
    <dgm:pt modelId="{F8BAC32C-91B3-CE41-A25C-EA0BB216E4DC}" type="parTrans" cxnId="{7A0F3F8E-8B8C-4D40-995B-E28126AFA834}">
      <dgm:prSet/>
      <dgm:spPr/>
      <dgm:t>
        <a:bodyPr/>
        <a:lstStyle/>
        <a:p>
          <a:endParaRPr lang="en-US"/>
        </a:p>
      </dgm:t>
    </dgm:pt>
    <dgm:pt modelId="{024A8307-0D83-A94F-9879-8C9EC020485B}" type="sibTrans" cxnId="{7A0F3F8E-8B8C-4D40-995B-E28126AFA834}">
      <dgm:prSet/>
      <dgm:spPr>
        <a:ln w="38100"/>
      </dgm:spPr>
      <dgm:t>
        <a:bodyPr/>
        <a:lstStyle/>
        <a:p>
          <a:endParaRPr lang="en-US"/>
        </a:p>
      </dgm:t>
    </dgm:pt>
    <dgm:pt modelId="{130816E8-EE49-3949-BFCC-8DA88A3B4DB0}">
      <dgm:prSet phldrT="[Text]"/>
      <dgm:spPr/>
      <dgm:t>
        <a:bodyPr/>
        <a:lstStyle/>
        <a:p>
          <a:r>
            <a:rPr lang="en-US" b="1" dirty="0" smtClean="0"/>
            <a:t>Step 4: </a:t>
          </a:r>
          <a:r>
            <a:rPr lang="en-US" dirty="0" smtClean="0"/>
            <a:t>Predict </a:t>
          </a:r>
          <a:r>
            <a:rPr lang="en-US" dirty="0" smtClean="0"/>
            <a:t>I-Pace </a:t>
          </a:r>
          <a:r>
            <a:rPr lang="en-US" dirty="0" smtClean="0"/>
            <a:t>Sales from Predicted</a:t>
          </a:r>
          <a:r>
            <a:rPr lang="en-US" baseline="0" dirty="0" smtClean="0"/>
            <a:t> Future </a:t>
          </a:r>
          <a:r>
            <a:rPr lang="en-US" baseline="0" dirty="0" smtClean="0"/>
            <a:t>BEV Registrations</a:t>
          </a:r>
          <a:endParaRPr lang="en-US" dirty="0"/>
        </a:p>
      </dgm:t>
    </dgm:pt>
    <dgm:pt modelId="{57019DE1-4BFC-FC40-8A9D-59A836CC6298}" type="parTrans" cxnId="{20C34383-572E-6240-93C1-B802FF2944A5}">
      <dgm:prSet/>
      <dgm:spPr/>
      <dgm:t>
        <a:bodyPr/>
        <a:lstStyle/>
        <a:p>
          <a:endParaRPr lang="en-US"/>
        </a:p>
      </dgm:t>
    </dgm:pt>
    <dgm:pt modelId="{421EF816-B577-8141-A02D-6A43BA73B2A8}" type="sibTrans" cxnId="{20C34383-572E-6240-93C1-B802FF2944A5}">
      <dgm:prSet/>
      <dgm:spPr>
        <a:ln w="38100"/>
      </dgm:spPr>
      <dgm:t>
        <a:bodyPr/>
        <a:lstStyle/>
        <a:p>
          <a:endParaRPr lang="en-US"/>
        </a:p>
      </dgm:t>
    </dgm:pt>
    <dgm:pt modelId="{D55F6F17-6913-B948-A9B8-A8D14EED3856}">
      <dgm:prSet phldrT="[Text]"/>
      <dgm:spPr/>
      <dgm:t>
        <a:bodyPr/>
        <a:lstStyle/>
        <a:p>
          <a:r>
            <a:rPr lang="en-US" b="1" dirty="0" smtClean="0"/>
            <a:t>Step 5: </a:t>
          </a:r>
          <a:r>
            <a:rPr lang="en-US" dirty="0" smtClean="0"/>
            <a:t>Account for Acceptance Sale </a:t>
          </a:r>
          <a:endParaRPr lang="en-US" dirty="0"/>
        </a:p>
      </dgm:t>
    </dgm:pt>
    <dgm:pt modelId="{E6C0B71F-49A6-6D43-BB78-9FA713AB5E7C}" type="parTrans" cxnId="{D8219386-5AB8-BD43-998B-BFE9F89CE4F1}">
      <dgm:prSet/>
      <dgm:spPr/>
      <dgm:t>
        <a:bodyPr/>
        <a:lstStyle/>
        <a:p>
          <a:endParaRPr lang="en-US"/>
        </a:p>
      </dgm:t>
    </dgm:pt>
    <dgm:pt modelId="{9F87C128-D2DE-DC42-90A8-75A7812F9BE1}" type="sibTrans" cxnId="{D8219386-5AB8-BD43-998B-BFE9F89CE4F1}">
      <dgm:prSet/>
      <dgm:spPr>
        <a:ln w="38100"/>
      </dgm:spPr>
      <dgm:t>
        <a:bodyPr/>
        <a:lstStyle/>
        <a:p>
          <a:endParaRPr lang="en-US"/>
        </a:p>
      </dgm:t>
    </dgm:pt>
    <dgm:pt modelId="{B36C1D7C-FEE6-D543-B1CF-FDDF69E235F1}">
      <dgm:prSet/>
      <dgm:spPr/>
      <dgm:t>
        <a:bodyPr/>
        <a:lstStyle/>
        <a:p>
          <a:r>
            <a:rPr lang="en-US" b="1" dirty="0" smtClean="0"/>
            <a:t>Step 6: </a:t>
          </a:r>
          <a:r>
            <a:rPr lang="en-US" b="0" dirty="0" smtClean="0">
              <a:solidFill>
                <a:schemeClr val="bg1"/>
              </a:solidFill>
            </a:rPr>
            <a:t>Project </a:t>
          </a:r>
          <a:r>
            <a:rPr lang="en-GB" b="0" i="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b="0" dirty="0" smtClean="0">
              <a:solidFill>
                <a:schemeClr val="bg1"/>
              </a:solidFill>
            </a:rPr>
            <a:t>Sales </a:t>
          </a:r>
          <a:r>
            <a:rPr lang="en-US" b="0" dirty="0" smtClean="0">
              <a:solidFill>
                <a:schemeClr val="bg1"/>
              </a:solidFill>
            </a:rPr>
            <a:t>until 2020/1</a:t>
          </a:r>
          <a:endParaRPr lang="en-US" b="0" dirty="0">
            <a:solidFill>
              <a:schemeClr val="bg1"/>
            </a:solidFill>
          </a:endParaRPr>
        </a:p>
      </dgm:t>
    </dgm:pt>
    <dgm:pt modelId="{7AEED5A8-7E5E-2E44-9B34-6C02B5284721}" type="parTrans" cxnId="{90D1FC8D-C664-B943-B8BC-726C92B6C601}">
      <dgm:prSet/>
      <dgm:spPr/>
      <dgm:t>
        <a:bodyPr/>
        <a:lstStyle/>
        <a:p>
          <a:endParaRPr lang="en-US"/>
        </a:p>
      </dgm:t>
    </dgm:pt>
    <dgm:pt modelId="{53772042-611F-0248-B303-04568A6DE362}" type="sibTrans" cxnId="{90D1FC8D-C664-B943-B8BC-726C92B6C601}">
      <dgm:prSet/>
      <dgm:spPr>
        <a:ln w="38100"/>
      </dgm:spPr>
      <dgm:t>
        <a:bodyPr/>
        <a:lstStyle/>
        <a:p>
          <a:endParaRPr lang="en-US"/>
        </a:p>
      </dgm:t>
    </dgm:pt>
    <dgm:pt modelId="{1E2760FE-DCC9-0744-AB17-FDAA87A78A97}">
      <dgm:prSet/>
      <dgm:spPr/>
      <dgm:t>
        <a:bodyPr/>
        <a:lstStyle/>
        <a:p>
          <a:r>
            <a:rPr lang="en-US" b="1" dirty="0" smtClean="0"/>
            <a:t>Step 7: </a:t>
          </a:r>
          <a:r>
            <a:rPr lang="en-US" dirty="0" smtClean="0"/>
            <a:t>Calculate Total I-Pace Sales in FY2019</a:t>
          </a:r>
          <a:endParaRPr lang="en-US" dirty="0"/>
        </a:p>
      </dgm:t>
    </dgm:pt>
    <dgm:pt modelId="{966B9AC9-FF3B-AE43-8EC6-E4E9CE07A60A}" type="parTrans" cxnId="{E75832EF-73B7-CF4C-85E6-D3A109A1DAA7}">
      <dgm:prSet/>
      <dgm:spPr/>
      <dgm:t>
        <a:bodyPr/>
        <a:lstStyle/>
        <a:p>
          <a:endParaRPr lang="en-US"/>
        </a:p>
      </dgm:t>
    </dgm:pt>
    <dgm:pt modelId="{B62925FC-D9F5-954B-910E-BC8F7954F92A}" type="sibTrans" cxnId="{E75832EF-73B7-CF4C-85E6-D3A109A1DAA7}">
      <dgm:prSet/>
      <dgm:spPr/>
      <dgm:t>
        <a:bodyPr/>
        <a:lstStyle/>
        <a:p>
          <a:endParaRPr lang="en-US"/>
        </a:p>
      </dgm:t>
    </dgm:pt>
    <dgm:pt modelId="{F8DFF663-255E-AE40-84D6-17CF3126CE6D}" type="pres">
      <dgm:prSet presAssocID="{9D5AF26C-78A4-DD45-8FBF-0848672AF32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269B1D9-1F1A-6A4C-A004-F297AC4D428E}" type="pres">
      <dgm:prSet presAssocID="{F5003502-C28E-BB4E-AD67-ABE733DABF1E}" presName="node" presStyleLbl="node1" presStyleIdx="0" presStyleCnt="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50BB28-DA9A-4C47-B736-7F8C8C63639D}" type="pres">
      <dgm:prSet presAssocID="{0795B68B-0640-7C4E-B74E-6053453F8203}" presName="sibTrans" presStyleLbl="sibTrans1D1" presStyleIdx="0" presStyleCnt="6"/>
      <dgm:spPr/>
      <dgm:t>
        <a:bodyPr/>
        <a:lstStyle/>
        <a:p>
          <a:endParaRPr lang="en-US"/>
        </a:p>
      </dgm:t>
    </dgm:pt>
    <dgm:pt modelId="{7E7D2F3E-6961-5E4B-B889-449DF03A823F}" type="pres">
      <dgm:prSet presAssocID="{0795B68B-0640-7C4E-B74E-6053453F8203}" presName="connectorText" presStyleLbl="sibTrans1D1" presStyleIdx="0" presStyleCnt="6"/>
      <dgm:spPr/>
      <dgm:t>
        <a:bodyPr/>
        <a:lstStyle/>
        <a:p>
          <a:endParaRPr lang="en-US"/>
        </a:p>
      </dgm:t>
    </dgm:pt>
    <dgm:pt modelId="{770FB6F0-32AD-A348-98E0-7CA7C5D12D19}" type="pres">
      <dgm:prSet presAssocID="{1094E6EE-13D9-ED42-89C9-A28BD5691CD5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F1B5CD-17D3-2643-9B53-518AF30C9FFB}" type="pres">
      <dgm:prSet presAssocID="{37D3BC1C-B4F6-E846-BD18-FB607EAFC7D8}" presName="sibTrans" presStyleLbl="sibTrans1D1" presStyleIdx="1" presStyleCnt="6"/>
      <dgm:spPr/>
      <dgm:t>
        <a:bodyPr/>
        <a:lstStyle/>
        <a:p>
          <a:endParaRPr lang="en-US"/>
        </a:p>
      </dgm:t>
    </dgm:pt>
    <dgm:pt modelId="{DCECD451-2E7C-874F-AC10-C782A4DA6FCF}" type="pres">
      <dgm:prSet presAssocID="{37D3BC1C-B4F6-E846-BD18-FB607EAFC7D8}" presName="connectorText" presStyleLbl="sibTrans1D1" presStyleIdx="1" presStyleCnt="6"/>
      <dgm:spPr/>
      <dgm:t>
        <a:bodyPr/>
        <a:lstStyle/>
        <a:p>
          <a:endParaRPr lang="en-US"/>
        </a:p>
      </dgm:t>
    </dgm:pt>
    <dgm:pt modelId="{C5905E25-E328-054F-B93E-88D7591971B0}" type="pres">
      <dgm:prSet presAssocID="{42A726AB-54A4-1047-9EE4-F18A565276E1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54C5C4-A4EC-5C48-A60E-47B637164D7D}" type="pres">
      <dgm:prSet presAssocID="{024A8307-0D83-A94F-9879-8C9EC020485B}" presName="sibTrans" presStyleLbl="sibTrans1D1" presStyleIdx="2" presStyleCnt="6"/>
      <dgm:spPr/>
      <dgm:t>
        <a:bodyPr/>
        <a:lstStyle/>
        <a:p>
          <a:endParaRPr lang="en-US"/>
        </a:p>
      </dgm:t>
    </dgm:pt>
    <dgm:pt modelId="{906E4F93-39FB-5B4D-85D5-631DB144C838}" type="pres">
      <dgm:prSet presAssocID="{024A8307-0D83-A94F-9879-8C9EC020485B}" presName="connectorText" presStyleLbl="sibTrans1D1" presStyleIdx="2" presStyleCnt="6"/>
      <dgm:spPr/>
      <dgm:t>
        <a:bodyPr/>
        <a:lstStyle/>
        <a:p>
          <a:endParaRPr lang="en-US"/>
        </a:p>
      </dgm:t>
    </dgm:pt>
    <dgm:pt modelId="{F7C673D9-C16B-FE4A-8425-A6F2422BA4D7}" type="pres">
      <dgm:prSet presAssocID="{130816E8-EE49-3949-BFCC-8DA88A3B4DB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2AD06E-EA74-C546-8409-FF4D329F5A8D}" type="pres">
      <dgm:prSet presAssocID="{421EF816-B577-8141-A02D-6A43BA73B2A8}" presName="sibTrans" presStyleLbl="sibTrans1D1" presStyleIdx="3" presStyleCnt="6"/>
      <dgm:spPr/>
      <dgm:t>
        <a:bodyPr/>
        <a:lstStyle/>
        <a:p>
          <a:endParaRPr lang="en-US"/>
        </a:p>
      </dgm:t>
    </dgm:pt>
    <dgm:pt modelId="{2BD1A7CC-591C-264E-A162-904A92FBA1FF}" type="pres">
      <dgm:prSet presAssocID="{421EF816-B577-8141-A02D-6A43BA73B2A8}" presName="connectorText" presStyleLbl="sibTrans1D1" presStyleIdx="3" presStyleCnt="6"/>
      <dgm:spPr/>
      <dgm:t>
        <a:bodyPr/>
        <a:lstStyle/>
        <a:p>
          <a:endParaRPr lang="en-US"/>
        </a:p>
      </dgm:t>
    </dgm:pt>
    <dgm:pt modelId="{898F7C29-BD21-6E48-84C3-B8C749ADFEF4}" type="pres">
      <dgm:prSet presAssocID="{D55F6F17-6913-B948-A9B8-A8D14EED3856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47D8E6-E67B-DE49-B8AD-63D31AA1D0E9}" type="pres">
      <dgm:prSet presAssocID="{9F87C128-D2DE-DC42-90A8-75A7812F9BE1}" presName="sibTrans" presStyleLbl="sibTrans1D1" presStyleIdx="4" presStyleCnt="6"/>
      <dgm:spPr/>
      <dgm:t>
        <a:bodyPr/>
        <a:lstStyle/>
        <a:p>
          <a:endParaRPr lang="en-US"/>
        </a:p>
      </dgm:t>
    </dgm:pt>
    <dgm:pt modelId="{6AD86B9B-964E-CC45-8CA5-B43346512AB7}" type="pres">
      <dgm:prSet presAssocID="{9F87C128-D2DE-DC42-90A8-75A7812F9BE1}" presName="connectorText" presStyleLbl="sibTrans1D1" presStyleIdx="4" presStyleCnt="6"/>
      <dgm:spPr/>
      <dgm:t>
        <a:bodyPr/>
        <a:lstStyle/>
        <a:p>
          <a:endParaRPr lang="en-US"/>
        </a:p>
      </dgm:t>
    </dgm:pt>
    <dgm:pt modelId="{81FECFB1-C274-9749-94FA-DB6F470F2134}" type="pres">
      <dgm:prSet presAssocID="{B36C1D7C-FEE6-D543-B1CF-FDDF69E235F1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00422A-D77C-8744-8FE1-6DA318365855}" type="pres">
      <dgm:prSet presAssocID="{53772042-611F-0248-B303-04568A6DE362}" presName="sibTrans" presStyleLbl="sibTrans1D1" presStyleIdx="5" presStyleCnt="6"/>
      <dgm:spPr/>
      <dgm:t>
        <a:bodyPr/>
        <a:lstStyle/>
        <a:p>
          <a:endParaRPr lang="en-US"/>
        </a:p>
      </dgm:t>
    </dgm:pt>
    <dgm:pt modelId="{52F3F185-E635-4E4C-847C-F00EABE0EA7C}" type="pres">
      <dgm:prSet presAssocID="{53772042-611F-0248-B303-04568A6DE362}" presName="connectorText" presStyleLbl="sibTrans1D1" presStyleIdx="5" presStyleCnt="6"/>
      <dgm:spPr/>
      <dgm:t>
        <a:bodyPr/>
        <a:lstStyle/>
        <a:p>
          <a:endParaRPr lang="en-US"/>
        </a:p>
      </dgm:t>
    </dgm:pt>
    <dgm:pt modelId="{51C5A93E-519A-0345-8956-B38B52FB578B}" type="pres">
      <dgm:prSet presAssocID="{1E2760FE-DCC9-0744-AB17-FDAA87A78A97}" presName="node" presStyleLbl="node1" presStyleIdx="6" presStyleCnt="7" custLinFactX="24981" custLinFactNeighborX="100000" custLinFactNeighborY="-95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C044C5-3449-CA46-A83E-A854A659A334}" type="presOf" srcId="{D55F6F17-6913-B948-A9B8-A8D14EED3856}" destId="{898F7C29-BD21-6E48-84C3-B8C749ADFEF4}" srcOrd="0" destOrd="0" presId="urn:microsoft.com/office/officeart/2005/8/layout/bProcess3"/>
    <dgm:cxn modelId="{ED78E032-4C39-244E-8391-BF32872E0048}" type="presOf" srcId="{9F87C128-D2DE-DC42-90A8-75A7812F9BE1}" destId="{BA47D8E6-E67B-DE49-B8AD-63D31AA1D0E9}" srcOrd="0" destOrd="0" presId="urn:microsoft.com/office/officeart/2005/8/layout/bProcess3"/>
    <dgm:cxn modelId="{E75832EF-73B7-CF4C-85E6-D3A109A1DAA7}" srcId="{9D5AF26C-78A4-DD45-8FBF-0848672AF32A}" destId="{1E2760FE-DCC9-0744-AB17-FDAA87A78A97}" srcOrd="6" destOrd="0" parTransId="{966B9AC9-FF3B-AE43-8EC6-E4E9CE07A60A}" sibTransId="{B62925FC-D9F5-954B-910E-BC8F7954F92A}"/>
    <dgm:cxn modelId="{90D1FC8D-C664-B943-B8BC-726C92B6C601}" srcId="{9D5AF26C-78A4-DD45-8FBF-0848672AF32A}" destId="{B36C1D7C-FEE6-D543-B1CF-FDDF69E235F1}" srcOrd="5" destOrd="0" parTransId="{7AEED5A8-7E5E-2E44-9B34-6C02B5284721}" sibTransId="{53772042-611F-0248-B303-04568A6DE362}"/>
    <dgm:cxn modelId="{0B29EFBB-54B0-8A41-AA00-0D0964BFB9DF}" type="presOf" srcId="{421EF816-B577-8141-A02D-6A43BA73B2A8}" destId="{2BD1A7CC-591C-264E-A162-904A92FBA1FF}" srcOrd="1" destOrd="0" presId="urn:microsoft.com/office/officeart/2005/8/layout/bProcess3"/>
    <dgm:cxn modelId="{550019FA-719D-984B-81C2-A9629CE20B03}" type="presOf" srcId="{0795B68B-0640-7C4E-B74E-6053453F8203}" destId="{0F50BB28-DA9A-4C47-B736-7F8C8C63639D}" srcOrd="0" destOrd="0" presId="urn:microsoft.com/office/officeart/2005/8/layout/bProcess3"/>
    <dgm:cxn modelId="{5220EBB1-86C9-4541-94F0-7C4FED0FED86}" type="presOf" srcId="{421EF816-B577-8141-A02D-6A43BA73B2A8}" destId="{CE2AD06E-EA74-C546-8409-FF4D329F5A8D}" srcOrd="0" destOrd="0" presId="urn:microsoft.com/office/officeart/2005/8/layout/bProcess3"/>
    <dgm:cxn modelId="{BE90FB3D-89D1-4741-8766-CB765B804BF2}" type="presOf" srcId="{53772042-611F-0248-B303-04568A6DE362}" destId="{52F3F185-E635-4E4C-847C-F00EABE0EA7C}" srcOrd="1" destOrd="0" presId="urn:microsoft.com/office/officeart/2005/8/layout/bProcess3"/>
    <dgm:cxn modelId="{BDBA7FD7-00B5-3543-A816-7BB12D16367A}" type="presOf" srcId="{37D3BC1C-B4F6-E846-BD18-FB607EAFC7D8}" destId="{DCECD451-2E7C-874F-AC10-C782A4DA6FCF}" srcOrd="1" destOrd="0" presId="urn:microsoft.com/office/officeart/2005/8/layout/bProcess3"/>
    <dgm:cxn modelId="{BDC28976-959A-494B-AD6C-96248D216346}" type="presOf" srcId="{024A8307-0D83-A94F-9879-8C9EC020485B}" destId="{906E4F93-39FB-5B4D-85D5-631DB144C838}" srcOrd="1" destOrd="0" presId="urn:microsoft.com/office/officeart/2005/8/layout/bProcess3"/>
    <dgm:cxn modelId="{7D793736-5A28-7B4E-B6DD-BBB35D5F8885}" type="presOf" srcId="{37D3BC1C-B4F6-E846-BD18-FB607EAFC7D8}" destId="{A1F1B5CD-17D3-2643-9B53-518AF30C9FFB}" srcOrd="0" destOrd="0" presId="urn:microsoft.com/office/officeart/2005/8/layout/bProcess3"/>
    <dgm:cxn modelId="{DE9D8EEC-4EDC-8F40-93D4-606513830E8D}" type="presOf" srcId="{B36C1D7C-FEE6-D543-B1CF-FDDF69E235F1}" destId="{81FECFB1-C274-9749-94FA-DB6F470F2134}" srcOrd="0" destOrd="0" presId="urn:microsoft.com/office/officeart/2005/8/layout/bProcess3"/>
    <dgm:cxn modelId="{15558BAB-3470-374E-921C-BC09C0349EE3}" type="presOf" srcId="{F5003502-C28E-BB4E-AD67-ABE733DABF1E}" destId="{B269B1D9-1F1A-6A4C-A004-F297AC4D428E}" srcOrd="0" destOrd="0" presId="urn:microsoft.com/office/officeart/2005/8/layout/bProcess3"/>
    <dgm:cxn modelId="{7A0F3F8E-8B8C-4D40-995B-E28126AFA834}" srcId="{9D5AF26C-78A4-DD45-8FBF-0848672AF32A}" destId="{42A726AB-54A4-1047-9EE4-F18A565276E1}" srcOrd="2" destOrd="0" parTransId="{F8BAC32C-91B3-CE41-A25C-EA0BB216E4DC}" sibTransId="{024A8307-0D83-A94F-9879-8C9EC020485B}"/>
    <dgm:cxn modelId="{BADFB56E-46E4-D844-8649-6A380C9B6142}" type="presOf" srcId="{9D5AF26C-78A4-DD45-8FBF-0848672AF32A}" destId="{F8DFF663-255E-AE40-84D6-17CF3126CE6D}" srcOrd="0" destOrd="0" presId="urn:microsoft.com/office/officeart/2005/8/layout/bProcess3"/>
    <dgm:cxn modelId="{3E8FCE07-F33A-3946-8B75-044FF086A58D}" type="presOf" srcId="{130816E8-EE49-3949-BFCC-8DA88A3B4DB0}" destId="{F7C673D9-C16B-FE4A-8425-A6F2422BA4D7}" srcOrd="0" destOrd="0" presId="urn:microsoft.com/office/officeart/2005/8/layout/bProcess3"/>
    <dgm:cxn modelId="{29DABC8F-F100-2E43-8C84-7A7A4F49A05F}" type="presOf" srcId="{53772042-611F-0248-B303-04568A6DE362}" destId="{FD00422A-D77C-8744-8FE1-6DA318365855}" srcOrd="0" destOrd="0" presId="urn:microsoft.com/office/officeart/2005/8/layout/bProcess3"/>
    <dgm:cxn modelId="{1414E844-138D-8841-94CC-7C0B8C6271D6}" srcId="{9D5AF26C-78A4-DD45-8FBF-0848672AF32A}" destId="{F5003502-C28E-BB4E-AD67-ABE733DABF1E}" srcOrd="0" destOrd="0" parTransId="{D6125381-4028-C54F-A88E-6185766A189D}" sibTransId="{0795B68B-0640-7C4E-B74E-6053453F8203}"/>
    <dgm:cxn modelId="{98177269-365B-3541-8200-05D45DAF4159}" type="presOf" srcId="{024A8307-0D83-A94F-9879-8C9EC020485B}" destId="{C154C5C4-A4EC-5C48-A60E-47B637164D7D}" srcOrd="0" destOrd="0" presId="urn:microsoft.com/office/officeart/2005/8/layout/bProcess3"/>
    <dgm:cxn modelId="{A63350FB-50D7-DA4A-A7BE-76A9DCE429C1}" type="presOf" srcId="{0795B68B-0640-7C4E-B74E-6053453F8203}" destId="{7E7D2F3E-6961-5E4B-B889-449DF03A823F}" srcOrd="1" destOrd="0" presId="urn:microsoft.com/office/officeart/2005/8/layout/bProcess3"/>
    <dgm:cxn modelId="{A9C8BC1C-09F2-B245-96D9-62EC511510B8}" type="presOf" srcId="{1094E6EE-13D9-ED42-89C9-A28BD5691CD5}" destId="{770FB6F0-32AD-A348-98E0-7CA7C5D12D19}" srcOrd="0" destOrd="0" presId="urn:microsoft.com/office/officeart/2005/8/layout/bProcess3"/>
    <dgm:cxn modelId="{D8219386-5AB8-BD43-998B-BFE9F89CE4F1}" srcId="{9D5AF26C-78A4-DD45-8FBF-0848672AF32A}" destId="{D55F6F17-6913-B948-A9B8-A8D14EED3856}" srcOrd="4" destOrd="0" parTransId="{E6C0B71F-49A6-6D43-BB78-9FA713AB5E7C}" sibTransId="{9F87C128-D2DE-DC42-90A8-75A7812F9BE1}"/>
    <dgm:cxn modelId="{FDD2D557-EF74-2548-AB59-F0C58CE5DDD3}" type="presOf" srcId="{9F87C128-D2DE-DC42-90A8-75A7812F9BE1}" destId="{6AD86B9B-964E-CC45-8CA5-B43346512AB7}" srcOrd="1" destOrd="0" presId="urn:microsoft.com/office/officeart/2005/8/layout/bProcess3"/>
    <dgm:cxn modelId="{50B3B130-BC58-0946-81F2-8A89241942A3}" srcId="{9D5AF26C-78A4-DD45-8FBF-0848672AF32A}" destId="{1094E6EE-13D9-ED42-89C9-A28BD5691CD5}" srcOrd="1" destOrd="0" parTransId="{ECD201A4-D40D-E048-8C43-FA13D3C5D8B1}" sibTransId="{37D3BC1C-B4F6-E846-BD18-FB607EAFC7D8}"/>
    <dgm:cxn modelId="{20C34383-572E-6240-93C1-B802FF2944A5}" srcId="{9D5AF26C-78A4-DD45-8FBF-0848672AF32A}" destId="{130816E8-EE49-3949-BFCC-8DA88A3B4DB0}" srcOrd="3" destOrd="0" parTransId="{57019DE1-4BFC-FC40-8A9D-59A836CC6298}" sibTransId="{421EF816-B577-8141-A02D-6A43BA73B2A8}"/>
    <dgm:cxn modelId="{C4EAACC1-3E19-2849-B4B0-F9BC4DA322A7}" type="presOf" srcId="{42A726AB-54A4-1047-9EE4-F18A565276E1}" destId="{C5905E25-E328-054F-B93E-88D7591971B0}" srcOrd="0" destOrd="0" presId="urn:microsoft.com/office/officeart/2005/8/layout/bProcess3"/>
    <dgm:cxn modelId="{63B6DBC3-02EB-C84F-BCD8-303EB7687E60}" type="presOf" srcId="{1E2760FE-DCC9-0744-AB17-FDAA87A78A97}" destId="{51C5A93E-519A-0345-8956-B38B52FB578B}" srcOrd="0" destOrd="0" presId="urn:microsoft.com/office/officeart/2005/8/layout/bProcess3"/>
    <dgm:cxn modelId="{842D7076-11CE-D341-AB9C-1A0A7E120ABD}" type="presParOf" srcId="{F8DFF663-255E-AE40-84D6-17CF3126CE6D}" destId="{B269B1D9-1F1A-6A4C-A004-F297AC4D428E}" srcOrd="0" destOrd="0" presId="urn:microsoft.com/office/officeart/2005/8/layout/bProcess3"/>
    <dgm:cxn modelId="{DB763C4E-587B-C747-A1FC-27FDEF431CBA}" type="presParOf" srcId="{F8DFF663-255E-AE40-84D6-17CF3126CE6D}" destId="{0F50BB28-DA9A-4C47-B736-7F8C8C63639D}" srcOrd="1" destOrd="0" presId="urn:microsoft.com/office/officeart/2005/8/layout/bProcess3"/>
    <dgm:cxn modelId="{0D2C16D7-2D03-6C47-B69D-B43ED865FCE2}" type="presParOf" srcId="{0F50BB28-DA9A-4C47-B736-7F8C8C63639D}" destId="{7E7D2F3E-6961-5E4B-B889-449DF03A823F}" srcOrd="0" destOrd="0" presId="urn:microsoft.com/office/officeart/2005/8/layout/bProcess3"/>
    <dgm:cxn modelId="{D0C171F9-D9E8-6F4E-9B1D-469692A91B80}" type="presParOf" srcId="{F8DFF663-255E-AE40-84D6-17CF3126CE6D}" destId="{770FB6F0-32AD-A348-98E0-7CA7C5D12D19}" srcOrd="2" destOrd="0" presId="urn:microsoft.com/office/officeart/2005/8/layout/bProcess3"/>
    <dgm:cxn modelId="{B9EFFC15-2327-944A-9FFD-181D750B908B}" type="presParOf" srcId="{F8DFF663-255E-AE40-84D6-17CF3126CE6D}" destId="{A1F1B5CD-17D3-2643-9B53-518AF30C9FFB}" srcOrd="3" destOrd="0" presId="urn:microsoft.com/office/officeart/2005/8/layout/bProcess3"/>
    <dgm:cxn modelId="{5F0889B9-768B-FD43-97BC-F40FDD53C3AB}" type="presParOf" srcId="{A1F1B5CD-17D3-2643-9B53-518AF30C9FFB}" destId="{DCECD451-2E7C-874F-AC10-C782A4DA6FCF}" srcOrd="0" destOrd="0" presId="urn:microsoft.com/office/officeart/2005/8/layout/bProcess3"/>
    <dgm:cxn modelId="{A66DAEA2-B77B-EC43-9196-E65AB8C0EEF1}" type="presParOf" srcId="{F8DFF663-255E-AE40-84D6-17CF3126CE6D}" destId="{C5905E25-E328-054F-B93E-88D7591971B0}" srcOrd="4" destOrd="0" presId="urn:microsoft.com/office/officeart/2005/8/layout/bProcess3"/>
    <dgm:cxn modelId="{B456C432-9816-5E45-9198-95CDE5A6E83C}" type="presParOf" srcId="{F8DFF663-255E-AE40-84D6-17CF3126CE6D}" destId="{C154C5C4-A4EC-5C48-A60E-47B637164D7D}" srcOrd="5" destOrd="0" presId="urn:microsoft.com/office/officeart/2005/8/layout/bProcess3"/>
    <dgm:cxn modelId="{4B208993-03FF-6043-8C3E-FFEAE2AF1072}" type="presParOf" srcId="{C154C5C4-A4EC-5C48-A60E-47B637164D7D}" destId="{906E4F93-39FB-5B4D-85D5-631DB144C838}" srcOrd="0" destOrd="0" presId="urn:microsoft.com/office/officeart/2005/8/layout/bProcess3"/>
    <dgm:cxn modelId="{EC1E21CE-8489-E24A-BF16-387FB5B61071}" type="presParOf" srcId="{F8DFF663-255E-AE40-84D6-17CF3126CE6D}" destId="{F7C673D9-C16B-FE4A-8425-A6F2422BA4D7}" srcOrd="6" destOrd="0" presId="urn:microsoft.com/office/officeart/2005/8/layout/bProcess3"/>
    <dgm:cxn modelId="{5E694EF8-C18C-1245-AB6A-AB1CEE6177D7}" type="presParOf" srcId="{F8DFF663-255E-AE40-84D6-17CF3126CE6D}" destId="{CE2AD06E-EA74-C546-8409-FF4D329F5A8D}" srcOrd="7" destOrd="0" presId="urn:microsoft.com/office/officeart/2005/8/layout/bProcess3"/>
    <dgm:cxn modelId="{2334A4FD-4710-A649-B3EB-74CBB7CC2234}" type="presParOf" srcId="{CE2AD06E-EA74-C546-8409-FF4D329F5A8D}" destId="{2BD1A7CC-591C-264E-A162-904A92FBA1FF}" srcOrd="0" destOrd="0" presId="urn:microsoft.com/office/officeart/2005/8/layout/bProcess3"/>
    <dgm:cxn modelId="{B1154047-8225-F146-AF9E-8459D04D6754}" type="presParOf" srcId="{F8DFF663-255E-AE40-84D6-17CF3126CE6D}" destId="{898F7C29-BD21-6E48-84C3-B8C749ADFEF4}" srcOrd="8" destOrd="0" presId="urn:microsoft.com/office/officeart/2005/8/layout/bProcess3"/>
    <dgm:cxn modelId="{775583B2-4A9E-0E44-9F93-73E1675B0184}" type="presParOf" srcId="{F8DFF663-255E-AE40-84D6-17CF3126CE6D}" destId="{BA47D8E6-E67B-DE49-B8AD-63D31AA1D0E9}" srcOrd="9" destOrd="0" presId="urn:microsoft.com/office/officeart/2005/8/layout/bProcess3"/>
    <dgm:cxn modelId="{47916A42-45D2-3249-A535-94A2235EBA86}" type="presParOf" srcId="{BA47D8E6-E67B-DE49-B8AD-63D31AA1D0E9}" destId="{6AD86B9B-964E-CC45-8CA5-B43346512AB7}" srcOrd="0" destOrd="0" presId="urn:microsoft.com/office/officeart/2005/8/layout/bProcess3"/>
    <dgm:cxn modelId="{281DBD5E-3E78-7C42-9397-10895FB6A955}" type="presParOf" srcId="{F8DFF663-255E-AE40-84D6-17CF3126CE6D}" destId="{81FECFB1-C274-9749-94FA-DB6F470F2134}" srcOrd="10" destOrd="0" presId="urn:microsoft.com/office/officeart/2005/8/layout/bProcess3"/>
    <dgm:cxn modelId="{61580AD6-7D43-CC40-9343-7FDA9E745FF3}" type="presParOf" srcId="{F8DFF663-255E-AE40-84D6-17CF3126CE6D}" destId="{FD00422A-D77C-8744-8FE1-6DA318365855}" srcOrd="11" destOrd="0" presId="urn:microsoft.com/office/officeart/2005/8/layout/bProcess3"/>
    <dgm:cxn modelId="{AC459694-8853-F246-A62D-8F3F32E27759}" type="presParOf" srcId="{FD00422A-D77C-8744-8FE1-6DA318365855}" destId="{52F3F185-E635-4E4C-847C-F00EABE0EA7C}" srcOrd="0" destOrd="0" presId="urn:microsoft.com/office/officeart/2005/8/layout/bProcess3"/>
    <dgm:cxn modelId="{B2B2123E-9C2F-E342-AE7A-D1885F760133}" type="presParOf" srcId="{F8DFF663-255E-AE40-84D6-17CF3126CE6D}" destId="{51C5A93E-519A-0345-8956-B38B52FB578B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D5AF26C-78A4-DD45-8FBF-0848672AF32A}" type="doc">
      <dgm:prSet loTypeId="urn:microsoft.com/office/officeart/2005/8/layout/bProcess3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003502-C28E-BB4E-AD67-ABE733DABF1E}">
      <dgm:prSet phldrT="[Text]"/>
      <dgm:spPr/>
      <dgm:t>
        <a:bodyPr/>
        <a:lstStyle/>
        <a:p>
          <a:r>
            <a:rPr lang="en-US" b="1" dirty="0" smtClean="0"/>
            <a:t>Step 1:</a:t>
          </a:r>
          <a:r>
            <a:rPr lang="en-US" baseline="0" dirty="0" smtClean="0"/>
            <a:t> </a:t>
          </a:r>
          <a:r>
            <a:rPr lang="en-US" dirty="0" smtClean="0"/>
            <a:t>Calculate Relationship between BEV </a:t>
          </a:r>
          <a:r>
            <a:rPr lang="en-US" dirty="0" smtClean="0"/>
            <a:t>Registrations </a:t>
          </a:r>
          <a:r>
            <a:rPr lang="en-US" dirty="0" smtClean="0"/>
            <a:t>and GDP</a:t>
          </a:r>
          <a:endParaRPr lang="en-US" dirty="0"/>
        </a:p>
      </dgm:t>
    </dgm:pt>
    <dgm:pt modelId="{D6125381-4028-C54F-A88E-6185766A189D}" type="parTrans" cxnId="{1414E844-138D-8841-94CC-7C0B8C6271D6}">
      <dgm:prSet/>
      <dgm:spPr/>
      <dgm:t>
        <a:bodyPr/>
        <a:lstStyle/>
        <a:p>
          <a:endParaRPr lang="en-US"/>
        </a:p>
      </dgm:t>
    </dgm:pt>
    <dgm:pt modelId="{0795B68B-0640-7C4E-B74E-6053453F8203}" type="sibTrans" cxnId="{1414E844-138D-8841-94CC-7C0B8C6271D6}">
      <dgm:prSet/>
      <dgm:spPr>
        <a:ln w="38100"/>
      </dgm:spPr>
      <dgm:t>
        <a:bodyPr/>
        <a:lstStyle/>
        <a:p>
          <a:endParaRPr lang="en-US"/>
        </a:p>
      </dgm:t>
    </dgm:pt>
    <dgm:pt modelId="{1094E6EE-13D9-ED42-89C9-A28BD5691CD5}">
      <dgm:prSet phldrT="[Text]"/>
      <dgm:spPr/>
      <dgm:t>
        <a:bodyPr/>
        <a:lstStyle/>
        <a:p>
          <a:r>
            <a:rPr lang="en-US" b="1" dirty="0" smtClean="0"/>
            <a:t>Step 2: </a:t>
          </a:r>
          <a:r>
            <a:rPr lang="en-US" dirty="0" smtClean="0"/>
            <a:t>Forecast </a:t>
          </a:r>
          <a:r>
            <a:rPr lang="en-US" dirty="0" smtClean="0"/>
            <a:t>GDP</a:t>
          </a:r>
          <a:endParaRPr lang="en-US" dirty="0"/>
        </a:p>
      </dgm:t>
    </dgm:pt>
    <dgm:pt modelId="{ECD201A4-D40D-E048-8C43-FA13D3C5D8B1}" type="parTrans" cxnId="{50B3B130-BC58-0946-81F2-8A89241942A3}">
      <dgm:prSet/>
      <dgm:spPr/>
      <dgm:t>
        <a:bodyPr/>
        <a:lstStyle/>
        <a:p>
          <a:endParaRPr lang="en-US"/>
        </a:p>
      </dgm:t>
    </dgm:pt>
    <dgm:pt modelId="{37D3BC1C-B4F6-E846-BD18-FB607EAFC7D8}" type="sibTrans" cxnId="{50B3B130-BC58-0946-81F2-8A89241942A3}">
      <dgm:prSet/>
      <dgm:spPr>
        <a:ln w="38100"/>
      </dgm:spPr>
      <dgm:t>
        <a:bodyPr/>
        <a:lstStyle/>
        <a:p>
          <a:endParaRPr lang="en-US"/>
        </a:p>
      </dgm:t>
    </dgm:pt>
    <dgm:pt modelId="{42A726AB-54A4-1047-9EE4-F18A565276E1}">
      <dgm:prSet phldrT="[Text]"/>
      <dgm:spPr/>
      <dgm:t>
        <a:bodyPr/>
        <a:lstStyle/>
        <a:p>
          <a:r>
            <a:rPr lang="en-US" b="1" dirty="0" smtClean="0"/>
            <a:t>Step 3: </a:t>
          </a:r>
          <a:r>
            <a:rPr lang="en-US" dirty="0" smtClean="0"/>
            <a:t>Predict Future BEV Registrations </a:t>
          </a:r>
          <a:r>
            <a:rPr lang="en-US" dirty="0" smtClean="0"/>
            <a:t>based on Forecasted GDP </a:t>
          </a:r>
          <a:endParaRPr lang="en-US" dirty="0"/>
        </a:p>
      </dgm:t>
    </dgm:pt>
    <dgm:pt modelId="{F8BAC32C-91B3-CE41-A25C-EA0BB216E4DC}" type="parTrans" cxnId="{7A0F3F8E-8B8C-4D40-995B-E28126AFA834}">
      <dgm:prSet/>
      <dgm:spPr/>
      <dgm:t>
        <a:bodyPr/>
        <a:lstStyle/>
        <a:p>
          <a:endParaRPr lang="en-US"/>
        </a:p>
      </dgm:t>
    </dgm:pt>
    <dgm:pt modelId="{024A8307-0D83-A94F-9879-8C9EC020485B}" type="sibTrans" cxnId="{7A0F3F8E-8B8C-4D40-995B-E28126AFA834}">
      <dgm:prSet/>
      <dgm:spPr>
        <a:ln w="38100"/>
      </dgm:spPr>
      <dgm:t>
        <a:bodyPr/>
        <a:lstStyle/>
        <a:p>
          <a:endParaRPr lang="en-US"/>
        </a:p>
      </dgm:t>
    </dgm:pt>
    <dgm:pt modelId="{130816E8-EE49-3949-BFCC-8DA88A3B4DB0}">
      <dgm:prSet phldrT="[Text]"/>
      <dgm:spPr/>
      <dgm:t>
        <a:bodyPr/>
        <a:lstStyle/>
        <a:p>
          <a:r>
            <a:rPr lang="en-US" b="1" dirty="0" smtClean="0"/>
            <a:t>Step 4: </a:t>
          </a:r>
          <a:r>
            <a:rPr lang="en-US" dirty="0" smtClean="0"/>
            <a:t>Predict </a:t>
          </a:r>
          <a:r>
            <a:rPr lang="en-US" dirty="0" smtClean="0"/>
            <a:t>I-Pace </a:t>
          </a:r>
          <a:r>
            <a:rPr lang="en-US" dirty="0" smtClean="0"/>
            <a:t>Sales from Predicted</a:t>
          </a:r>
          <a:r>
            <a:rPr lang="en-US" baseline="0" dirty="0" smtClean="0"/>
            <a:t> Future </a:t>
          </a:r>
          <a:r>
            <a:rPr lang="en-US" baseline="0" dirty="0" smtClean="0"/>
            <a:t>BEV Registrations</a:t>
          </a:r>
          <a:endParaRPr lang="en-US" dirty="0"/>
        </a:p>
      </dgm:t>
    </dgm:pt>
    <dgm:pt modelId="{57019DE1-4BFC-FC40-8A9D-59A836CC6298}" type="parTrans" cxnId="{20C34383-572E-6240-93C1-B802FF2944A5}">
      <dgm:prSet/>
      <dgm:spPr/>
      <dgm:t>
        <a:bodyPr/>
        <a:lstStyle/>
        <a:p>
          <a:endParaRPr lang="en-US"/>
        </a:p>
      </dgm:t>
    </dgm:pt>
    <dgm:pt modelId="{421EF816-B577-8141-A02D-6A43BA73B2A8}" type="sibTrans" cxnId="{20C34383-572E-6240-93C1-B802FF2944A5}">
      <dgm:prSet/>
      <dgm:spPr>
        <a:ln w="38100"/>
      </dgm:spPr>
      <dgm:t>
        <a:bodyPr/>
        <a:lstStyle/>
        <a:p>
          <a:endParaRPr lang="en-US"/>
        </a:p>
      </dgm:t>
    </dgm:pt>
    <dgm:pt modelId="{D55F6F17-6913-B948-A9B8-A8D14EED3856}">
      <dgm:prSet phldrT="[Text]"/>
      <dgm:spPr/>
      <dgm:t>
        <a:bodyPr/>
        <a:lstStyle/>
        <a:p>
          <a:r>
            <a:rPr lang="en-US" b="1" dirty="0" smtClean="0"/>
            <a:t>Step 5: </a:t>
          </a:r>
          <a:r>
            <a:rPr lang="en-US" dirty="0" smtClean="0"/>
            <a:t>Account for Acceptance Sale </a:t>
          </a:r>
          <a:endParaRPr lang="en-US" dirty="0"/>
        </a:p>
      </dgm:t>
    </dgm:pt>
    <dgm:pt modelId="{E6C0B71F-49A6-6D43-BB78-9FA713AB5E7C}" type="parTrans" cxnId="{D8219386-5AB8-BD43-998B-BFE9F89CE4F1}">
      <dgm:prSet/>
      <dgm:spPr/>
      <dgm:t>
        <a:bodyPr/>
        <a:lstStyle/>
        <a:p>
          <a:endParaRPr lang="en-US"/>
        </a:p>
      </dgm:t>
    </dgm:pt>
    <dgm:pt modelId="{9F87C128-D2DE-DC42-90A8-75A7812F9BE1}" type="sibTrans" cxnId="{D8219386-5AB8-BD43-998B-BFE9F89CE4F1}">
      <dgm:prSet/>
      <dgm:spPr>
        <a:ln w="38100"/>
      </dgm:spPr>
      <dgm:t>
        <a:bodyPr/>
        <a:lstStyle/>
        <a:p>
          <a:endParaRPr lang="en-US"/>
        </a:p>
      </dgm:t>
    </dgm:pt>
    <dgm:pt modelId="{B36C1D7C-FEE6-D543-B1CF-FDDF69E235F1}">
      <dgm:prSet/>
      <dgm:spPr/>
      <dgm:t>
        <a:bodyPr/>
        <a:lstStyle/>
        <a:p>
          <a:r>
            <a:rPr lang="en-US" b="1" dirty="0" smtClean="0"/>
            <a:t>Step 6: </a:t>
          </a:r>
          <a:r>
            <a:rPr lang="en-US" b="0" dirty="0" smtClean="0">
              <a:solidFill>
                <a:schemeClr val="bg1"/>
              </a:solidFill>
            </a:rPr>
            <a:t>Project </a:t>
          </a:r>
          <a:r>
            <a:rPr lang="en-GB" b="0" i="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b="0" dirty="0" smtClean="0">
              <a:solidFill>
                <a:schemeClr val="bg1"/>
              </a:solidFill>
            </a:rPr>
            <a:t>Sales </a:t>
          </a:r>
          <a:r>
            <a:rPr lang="en-US" b="0" dirty="0" smtClean="0">
              <a:solidFill>
                <a:schemeClr val="bg1"/>
              </a:solidFill>
            </a:rPr>
            <a:t>until 2020/1</a:t>
          </a:r>
          <a:endParaRPr lang="en-US" b="0" dirty="0">
            <a:solidFill>
              <a:schemeClr val="bg1"/>
            </a:solidFill>
          </a:endParaRPr>
        </a:p>
      </dgm:t>
    </dgm:pt>
    <dgm:pt modelId="{7AEED5A8-7E5E-2E44-9B34-6C02B5284721}" type="parTrans" cxnId="{90D1FC8D-C664-B943-B8BC-726C92B6C601}">
      <dgm:prSet/>
      <dgm:spPr/>
      <dgm:t>
        <a:bodyPr/>
        <a:lstStyle/>
        <a:p>
          <a:endParaRPr lang="en-US"/>
        </a:p>
      </dgm:t>
    </dgm:pt>
    <dgm:pt modelId="{53772042-611F-0248-B303-04568A6DE362}" type="sibTrans" cxnId="{90D1FC8D-C664-B943-B8BC-726C92B6C601}">
      <dgm:prSet/>
      <dgm:spPr>
        <a:ln w="38100"/>
      </dgm:spPr>
      <dgm:t>
        <a:bodyPr/>
        <a:lstStyle/>
        <a:p>
          <a:endParaRPr lang="en-US"/>
        </a:p>
      </dgm:t>
    </dgm:pt>
    <dgm:pt modelId="{1E2760FE-DCC9-0744-AB17-FDAA87A78A97}">
      <dgm:prSet/>
      <dgm:spPr/>
      <dgm:t>
        <a:bodyPr/>
        <a:lstStyle/>
        <a:p>
          <a:r>
            <a:rPr lang="en-US" b="1" dirty="0" smtClean="0"/>
            <a:t>Step 7: </a:t>
          </a:r>
          <a:r>
            <a:rPr lang="en-US" dirty="0" smtClean="0"/>
            <a:t>Calculate Total I-Pace Sales in FY2019</a:t>
          </a:r>
          <a:endParaRPr lang="en-US" dirty="0"/>
        </a:p>
      </dgm:t>
    </dgm:pt>
    <dgm:pt modelId="{966B9AC9-FF3B-AE43-8EC6-E4E9CE07A60A}" type="parTrans" cxnId="{E75832EF-73B7-CF4C-85E6-D3A109A1DAA7}">
      <dgm:prSet/>
      <dgm:spPr/>
      <dgm:t>
        <a:bodyPr/>
        <a:lstStyle/>
        <a:p>
          <a:endParaRPr lang="en-US"/>
        </a:p>
      </dgm:t>
    </dgm:pt>
    <dgm:pt modelId="{B62925FC-D9F5-954B-910E-BC8F7954F92A}" type="sibTrans" cxnId="{E75832EF-73B7-CF4C-85E6-D3A109A1DAA7}">
      <dgm:prSet/>
      <dgm:spPr/>
      <dgm:t>
        <a:bodyPr/>
        <a:lstStyle/>
        <a:p>
          <a:endParaRPr lang="en-US"/>
        </a:p>
      </dgm:t>
    </dgm:pt>
    <dgm:pt modelId="{F8DFF663-255E-AE40-84D6-17CF3126CE6D}" type="pres">
      <dgm:prSet presAssocID="{9D5AF26C-78A4-DD45-8FBF-0848672AF32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269B1D9-1F1A-6A4C-A004-F297AC4D428E}" type="pres">
      <dgm:prSet presAssocID="{F5003502-C28E-BB4E-AD67-ABE733DABF1E}" presName="node" presStyleLbl="node1" presStyleIdx="0" presStyleCnt="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50BB28-DA9A-4C47-B736-7F8C8C63639D}" type="pres">
      <dgm:prSet presAssocID="{0795B68B-0640-7C4E-B74E-6053453F8203}" presName="sibTrans" presStyleLbl="sibTrans1D1" presStyleIdx="0" presStyleCnt="6"/>
      <dgm:spPr/>
      <dgm:t>
        <a:bodyPr/>
        <a:lstStyle/>
        <a:p>
          <a:endParaRPr lang="en-US"/>
        </a:p>
      </dgm:t>
    </dgm:pt>
    <dgm:pt modelId="{7E7D2F3E-6961-5E4B-B889-449DF03A823F}" type="pres">
      <dgm:prSet presAssocID="{0795B68B-0640-7C4E-B74E-6053453F8203}" presName="connectorText" presStyleLbl="sibTrans1D1" presStyleIdx="0" presStyleCnt="6"/>
      <dgm:spPr/>
      <dgm:t>
        <a:bodyPr/>
        <a:lstStyle/>
        <a:p>
          <a:endParaRPr lang="en-US"/>
        </a:p>
      </dgm:t>
    </dgm:pt>
    <dgm:pt modelId="{770FB6F0-32AD-A348-98E0-7CA7C5D12D19}" type="pres">
      <dgm:prSet presAssocID="{1094E6EE-13D9-ED42-89C9-A28BD5691CD5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F1B5CD-17D3-2643-9B53-518AF30C9FFB}" type="pres">
      <dgm:prSet presAssocID="{37D3BC1C-B4F6-E846-BD18-FB607EAFC7D8}" presName="sibTrans" presStyleLbl="sibTrans1D1" presStyleIdx="1" presStyleCnt="6"/>
      <dgm:spPr/>
      <dgm:t>
        <a:bodyPr/>
        <a:lstStyle/>
        <a:p>
          <a:endParaRPr lang="en-US"/>
        </a:p>
      </dgm:t>
    </dgm:pt>
    <dgm:pt modelId="{DCECD451-2E7C-874F-AC10-C782A4DA6FCF}" type="pres">
      <dgm:prSet presAssocID="{37D3BC1C-B4F6-E846-BD18-FB607EAFC7D8}" presName="connectorText" presStyleLbl="sibTrans1D1" presStyleIdx="1" presStyleCnt="6"/>
      <dgm:spPr/>
      <dgm:t>
        <a:bodyPr/>
        <a:lstStyle/>
        <a:p>
          <a:endParaRPr lang="en-US"/>
        </a:p>
      </dgm:t>
    </dgm:pt>
    <dgm:pt modelId="{C5905E25-E328-054F-B93E-88D7591971B0}" type="pres">
      <dgm:prSet presAssocID="{42A726AB-54A4-1047-9EE4-F18A565276E1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54C5C4-A4EC-5C48-A60E-47B637164D7D}" type="pres">
      <dgm:prSet presAssocID="{024A8307-0D83-A94F-9879-8C9EC020485B}" presName="sibTrans" presStyleLbl="sibTrans1D1" presStyleIdx="2" presStyleCnt="6"/>
      <dgm:spPr/>
      <dgm:t>
        <a:bodyPr/>
        <a:lstStyle/>
        <a:p>
          <a:endParaRPr lang="en-US"/>
        </a:p>
      </dgm:t>
    </dgm:pt>
    <dgm:pt modelId="{906E4F93-39FB-5B4D-85D5-631DB144C838}" type="pres">
      <dgm:prSet presAssocID="{024A8307-0D83-A94F-9879-8C9EC020485B}" presName="connectorText" presStyleLbl="sibTrans1D1" presStyleIdx="2" presStyleCnt="6"/>
      <dgm:spPr/>
      <dgm:t>
        <a:bodyPr/>
        <a:lstStyle/>
        <a:p>
          <a:endParaRPr lang="en-US"/>
        </a:p>
      </dgm:t>
    </dgm:pt>
    <dgm:pt modelId="{F7C673D9-C16B-FE4A-8425-A6F2422BA4D7}" type="pres">
      <dgm:prSet presAssocID="{130816E8-EE49-3949-BFCC-8DA88A3B4DB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2AD06E-EA74-C546-8409-FF4D329F5A8D}" type="pres">
      <dgm:prSet presAssocID="{421EF816-B577-8141-A02D-6A43BA73B2A8}" presName="sibTrans" presStyleLbl="sibTrans1D1" presStyleIdx="3" presStyleCnt="6"/>
      <dgm:spPr/>
      <dgm:t>
        <a:bodyPr/>
        <a:lstStyle/>
        <a:p>
          <a:endParaRPr lang="en-US"/>
        </a:p>
      </dgm:t>
    </dgm:pt>
    <dgm:pt modelId="{2BD1A7CC-591C-264E-A162-904A92FBA1FF}" type="pres">
      <dgm:prSet presAssocID="{421EF816-B577-8141-A02D-6A43BA73B2A8}" presName="connectorText" presStyleLbl="sibTrans1D1" presStyleIdx="3" presStyleCnt="6"/>
      <dgm:spPr/>
      <dgm:t>
        <a:bodyPr/>
        <a:lstStyle/>
        <a:p>
          <a:endParaRPr lang="en-US"/>
        </a:p>
      </dgm:t>
    </dgm:pt>
    <dgm:pt modelId="{898F7C29-BD21-6E48-84C3-B8C749ADFEF4}" type="pres">
      <dgm:prSet presAssocID="{D55F6F17-6913-B948-A9B8-A8D14EED3856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47D8E6-E67B-DE49-B8AD-63D31AA1D0E9}" type="pres">
      <dgm:prSet presAssocID="{9F87C128-D2DE-DC42-90A8-75A7812F9BE1}" presName="sibTrans" presStyleLbl="sibTrans1D1" presStyleIdx="4" presStyleCnt="6"/>
      <dgm:spPr/>
      <dgm:t>
        <a:bodyPr/>
        <a:lstStyle/>
        <a:p>
          <a:endParaRPr lang="en-US"/>
        </a:p>
      </dgm:t>
    </dgm:pt>
    <dgm:pt modelId="{6AD86B9B-964E-CC45-8CA5-B43346512AB7}" type="pres">
      <dgm:prSet presAssocID="{9F87C128-D2DE-DC42-90A8-75A7812F9BE1}" presName="connectorText" presStyleLbl="sibTrans1D1" presStyleIdx="4" presStyleCnt="6"/>
      <dgm:spPr/>
      <dgm:t>
        <a:bodyPr/>
        <a:lstStyle/>
        <a:p>
          <a:endParaRPr lang="en-US"/>
        </a:p>
      </dgm:t>
    </dgm:pt>
    <dgm:pt modelId="{81FECFB1-C274-9749-94FA-DB6F470F2134}" type="pres">
      <dgm:prSet presAssocID="{B36C1D7C-FEE6-D543-B1CF-FDDF69E235F1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00422A-D77C-8744-8FE1-6DA318365855}" type="pres">
      <dgm:prSet presAssocID="{53772042-611F-0248-B303-04568A6DE362}" presName="sibTrans" presStyleLbl="sibTrans1D1" presStyleIdx="5" presStyleCnt="6"/>
      <dgm:spPr/>
      <dgm:t>
        <a:bodyPr/>
        <a:lstStyle/>
        <a:p>
          <a:endParaRPr lang="en-US"/>
        </a:p>
      </dgm:t>
    </dgm:pt>
    <dgm:pt modelId="{52F3F185-E635-4E4C-847C-F00EABE0EA7C}" type="pres">
      <dgm:prSet presAssocID="{53772042-611F-0248-B303-04568A6DE362}" presName="connectorText" presStyleLbl="sibTrans1D1" presStyleIdx="5" presStyleCnt="6"/>
      <dgm:spPr/>
      <dgm:t>
        <a:bodyPr/>
        <a:lstStyle/>
        <a:p>
          <a:endParaRPr lang="en-US"/>
        </a:p>
      </dgm:t>
    </dgm:pt>
    <dgm:pt modelId="{51C5A93E-519A-0345-8956-B38B52FB578B}" type="pres">
      <dgm:prSet presAssocID="{1E2760FE-DCC9-0744-AB17-FDAA87A78A97}" presName="node" presStyleLbl="node1" presStyleIdx="6" presStyleCnt="7" custLinFactX="24981" custLinFactNeighborX="100000" custLinFactNeighborY="-95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C044C5-3449-CA46-A83E-A854A659A334}" type="presOf" srcId="{D55F6F17-6913-B948-A9B8-A8D14EED3856}" destId="{898F7C29-BD21-6E48-84C3-B8C749ADFEF4}" srcOrd="0" destOrd="0" presId="urn:microsoft.com/office/officeart/2005/8/layout/bProcess3"/>
    <dgm:cxn modelId="{ED78E032-4C39-244E-8391-BF32872E0048}" type="presOf" srcId="{9F87C128-D2DE-DC42-90A8-75A7812F9BE1}" destId="{BA47D8E6-E67B-DE49-B8AD-63D31AA1D0E9}" srcOrd="0" destOrd="0" presId="urn:microsoft.com/office/officeart/2005/8/layout/bProcess3"/>
    <dgm:cxn modelId="{E75832EF-73B7-CF4C-85E6-D3A109A1DAA7}" srcId="{9D5AF26C-78A4-DD45-8FBF-0848672AF32A}" destId="{1E2760FE-DCC9-0744-AB17-FDAA87A78A97}" srcOrd="6" destOrd="0" parTransId="{966B9AC9-FF3B-AE43-8EC6-E4E9CE07A60A}" sibTransId="{B62925FC-D9F5-954B-910E-BC8F7954F92A}"/>
    <dgm:cxn modelId="{90D1FC8D-C664-B943-B8BC-726C92B6C601}" srcId="{9D5AF26C-78A4-DD45-8FBF-0848672AF32A}" destId="{B36C1D7C-FEE6-D543-B1CF-FDDF69E235F1}" srcOrd="5" destOrd="0" parTransId="{7AEED5A8-7E5E-2E44-9B34-6C02B5284721}" sibTransId="{53772042-611F-0248-B303-04568A6DE362}"/>
    <dgm:cxn modelId="{0B29EFBB-54B0-8A41-AA00-0D0964BFB9DF}" type="presOf" srcId="{421EF816-B577-8141-A02D-6A43BA73B2A8}" destId="{2BD1A7CC-591C-264E-A162-904A92FBA1FF}" srcOrd="1" destOrd="0" presId="urn:microsoft.com/office/officeart/2005/8/layout/bProcess3"/>
    <dgm:cxn modelId="{550019FA-719D-984B-81C2-A9629CE20B03}" type="presOf" srcId="{0795B68B-0640-7C4E-B74E-6053453F8203}" destId="{0F50BB28-DA9A-4C47-B736-7F8C8C63639D}" srcOrd="0" destOrd="0" presId="urn:microsoft.com/office/officeart/2005/8/layout/bProcess3"/>
    <dgm:cxn modelId="{5220EBB1-86C9-4541-94F0-7C4FED0FED86}" type="presOf" srcId="{421EF816-B577-8141-A02D-6A43BA73B2A8}" destId="{CE2AD06E-EA74-C546-8409-FF4D329F5A8D}" srcOrd="0" destOrd="0" presId="urn:microsoft.com/office/officeart/2005/8/layout/bProcess3"/>
    <dgm:cxn modelId="{BE90FB3D-89D1-4741-8766-CB765B804BF2}" type="presOf" srcId="{53772042-611F-0248-B303-04568A6DE362}" destId="{52F3F185-E635-4E4C-847C-F00EABE0EA7C}" srcOrd="1" destOrd="0" presId="urn:microsoft.com/office/officeart/2005/8/layout/bProcess3"/>
    <dgm:cxn modelId="{BDBA7FD7-00B5-3543-A816-7BB12D16367A}" type="presOf" srcId="{37D3BC1C-B4F6-E846-BD18-FB607EAFC7D8}" destId="{DCECD451-2E7C-874F-AC10-C782A4DA6FCF}" srcOrd="1" destOrd="0" presId="urn:microsoft.com/office/officeart/2005/8/layout/bProcess3"/>
    <dgm:cxn modelId="{BDC28976-959A-494B-AD6C-96248D216346}" type="presOf" srcId="{024A8307-0D83-A94F-9879-8C9EC020485B}" destId="{906E4F93-39FB-5B4D-85D5-631DB144C838}" srcOrd="1" destOrd="0" presId="urn:microsoft.com/office/officeart/2005/8/layout/bProcess3"/>
    <dgm:cxn modelId="{7D793736-5A28-7B4E-B6DD-BBB35D5F8885}" type="presOf" srcId="{37D3BC1C-B4F6-E846-BD18-FB607EAFC7D8}" destId="{A1F1B5CD-17D3-2643-9B53-518AF30C9FFB}" srcOrd="0" destOrd="0" presId="urn:microsoft.com/office/officeart/2005/8/layout/bProcess3"/>
    <dgm:cxn modelId="{DE9D8EEC-4EDC-8F40-93D4-606513830E8D}" type="presOf" srcId="{B36C1D7C-FEE6-D543-B1CF-FDDF69E235F1}" destId="{81FECFB1-C274-9749-94FA-DB6F470F2134}" srcOrd="0" destOrd="0" presId="urn:microsoft.com/office/officeart/2005/8/layout/bProcess3"/>
    <dgm:cxn modelId="{15558BAB-3470-374E-921C-BC09C0349EE3}" type="presOf" srcId="{F5003502-C28E-BB4E-AD67-ABE733DABF1E}" destId="{B269B1D9-1F1A-6A4C-A004-F297AC4D428E}" srcOrd="0" destOrd="0" presId="urn:microsoft.com/office/officeart/2005/8/layout/bProcess3"/>
    <dgm:cxn modelId="{7A0F3F8E-8B8C-4D40-995B-E28126AFA834}" srcId="{9D5AF26C-78A4-DD45-8FBF-0848672AF32A}" destId="{42A726AB-54A4-1047-9EE4-F18A565276E1}" srcOrd="2" destOrd="0" parTransId="{F8BAC32C-91B3-CE41-A25C-EA0BB216E4DC}" sibTransId="{024A8307-0D83-A94F-9879-8C9EC020485B}"/>
    <dgm:cxn modelId="{BADFB56E-46E4-D844-8649-6A380C9B6142}" type="presOf" srcId="{9D5AF26C-78A4-DD45-8FBF-0848672AF32A}" destId="{F8DFF663-255E-AE40-84D6-17CF3126CE6D}" srcOrd="0" destOrd="0" presId="urn:microsoft.com/office/officeart/2005/8/layout/bProcess3"/>
    <dgm:cxn modelId="{3E8FCE07-F33A-3946-8B75-044FF086A58D}" type="presOf" srcId="{130816E8-EE49-3949-BFCC-8DA88A3B4DB0}" destId="{F7C673D9-C16B-FE4A-8425-A6F2422BA4D7}" srcOrd="0" destOrd="0" presId="urn:microsoft.com/office/officeart/2005/8/layout/bProcess3"/>
    <dgm:cxn modelId="{29DABC8F-F100-2E43-8C84-7A7A4F49A05F}" type="presOf" srcId="{53772042-611F-0248-B303-04568A6DE362}" destId="{FD00422A-D77C-8744-8FE1-6DA318365855}" srcOrd="0" destOrd="0" presId="urn:microsoft.com/office/officeart/2005/8/layout/bProcess3"/>
    <dgm:cxn modelId="{1414E844-138D-8841-94CC-7C0B8C6271D6}" srcId="{9D5AF26C-78A4-DD45-8FBF-0848672AF32A}" destId="{F5003502-C28E-BB4E-AD67-ABE733DABF1E}" srcOrd="0" destOrd="0" parTransId="{D6125381-4028-C54F-A88E-6185766A189D}" sibTransId="{0795B68B-0640-7C4E-B74E-6053453F8203}"/>
    <dgm:cxn modelId="{98177269-365B-3541-8200-05D45DAF4159}" type="presOf" srcId="{024A8307-0D83-A94F-9879-8C9EC020485B}" destId="{C154C5C4-A4EC-5C48-A60E-47B637164D7D}" srcOrd="0" destOrd="0" presId="urn:microsoft.com/office/officeart/2005/8/layout/bProcess3"/>
    <dgm:cxn modelId="{A63350FB-50D7-DA4A-A7BE-76A9DCE429C1}" type="presOf" srcId="{0795B68B-0640-7C4E-B74E-6053453F8203}" destId="{7E7D2F3E-6961-5E4B-B889-449DF03A823F}" srcOrd="1" destOrd="0" presId="urn:microsoft.com/office/officeart/2005/8/layout/bProcess3"/>
    <dgm:cxn modelId="{A9C8BC1C-09F2-B245-96D9-62EC511510B8}" type="presOf" srcId="{1094E6EE-13D9-ED42-89C9-A28BD5691CD5}" destId="{770FB6F0-32AD-A348-98E0-7CA7C5D12D19}" srcOrd="0" destOrd="0" presId="urn:microsoft.com/office/officeart/2005/8/layout/bProcess3"/>
    <dgm:cxn modelId="{D8219386-5AB8-BD43-998B-BFE9F89CE4F1}" srcId="{9D5AF26C-78A4-DD45-8FBF-0848672AF32A}" destId="{D55F6F17-6913-B948-A9B8-A8D14EED3856}" srcOrd="4" destOrd="0" parTransId="{E6C0B71F-49A6-6D43-BB78-9FA713AB5E7C}" sibTransId="{9F87C128-D2DE-DC42-90A8-75A7812F9BE1}"/>
    <dgm:cxn modelId="{FDD2D557-EF74-2548-AB59-F0C58CE5DDD3}" type="presOf" srcId="{9F87C128-D2DE-DC42-90A8-75A7812F9BE1}" destId="{6AD86B9B-964E-CC45-8CA5-B43346512AB7}" srcOrd="1" destOrd="0" presId="urn:microsoft.com/office/officeart/2005/8/layout/bProcess3"/>
    <dgm:cxn modelId="{50B3B130-BC58-0946-81F2-8A89241942A3}" srcId="{9D5AF26C-78A4-DD45-8FBF-0848672AF32A}" destId="{1094E6EE-13D9-ED42-89C9-A28BD5691CD5}" srcOrd="1" destOrd="0" parTransId="{ECD201A4-D40D-E048-8C43-FA13D3C5D8B1}" sibTransId="{37D3BC1C-B4F6-E846-BD18-FB607EAFC7D8}"/>
    <dgm:cxn modelId="{20C34383-572E-6240-93C1-B802FF2944A5}" srcId="{9D5AF26C-78A4-DD45-8FBF-0848672AF32A}" destId="{130816E8-EE49-3949-BFCC-8DA88A3B4DB0}" srcOrd="3" destOrd="0" parTransId="{57019DE1-4BFC-FC40-8A9D-59A836CC6298}" sibTransId="{421EF816-B577-8141-A02D-6A43BA73B2A8}"/>
    <dgm:cxn modelId="{C4EAACC1-3E19-2849-B4B0-F9BC4DA322A7}" type="presOf" srcId="{42A726AB-54A4-1047-9EE4-F18A565276E1}" destId="{C5905E25-E328-054F-B93E-88D7591971B0}" srcOrd="0" destOrd="0" presId="urn:microsoft.com/office/officeart/2005/8/layout/bProcess3"/>
    <dgm:cxn modelId="{63B6DBC3-02EB-C84F-BCD8-303EB7687E60}" type="presOf" srcId="{1E2760FE-DCC9-0744-AB17-FDAA87A78A97}" destId="{51C5A93E-519A-0345-8956-B38B52FB578B}" srcOrd="0" destOrd="0" presId="urn:microsoft.com/office/officeart/2005/8/layout/bProcess3"/>
    <dgm:cxn modelId="{842D7076-11CE-D341-AB9C-1A0A7E120ABD}" type="presParOf" srcId="{F8DFF663-255E-AE40-84D6-17CF3126CE6D}" destId="{B269B1D9-1F1A-6A4C-A004-F297AC4D428E}" srcOrd="0" destOrd="0" presId="urn:microsoft.com/office/officeart/2005/8/layout/bProcess3"/>
    <dgm:cxn modelId="{DB763C4E-587B-C747-A1FC-27FDEF431CBA}" type="presParOf" srcId="{F8DFF663-255E-AE40-84D6-17CF3126CE6D}" destId="{0F50BB28-DA9A-4C47-B736-7F8C8C63639D}" srcOrd="1" destOrd="0" presId="urn:microsoft.com/office/officeart/2005/8/layout/bProcess3"/>
    <dgm:cxn modelId="{0D2C16D7-2D03-6C47-B69D-B43ED865FCE2}" type="presParOf" srcId="{0F50BB28-DA9A-4C47-B736-7F8C8C63639D}" destId="{7E7D2F3E-6961-5E4B-B889-449DF03A823F}" srcOrd="0" destOrd="0" presId="urn:microsoft.com/office/officeart/2005/8/layout/bProcess3"/>
    <dgm:cxn modelId="{D0C171F9-D9E8-6F4E-9B1D-469692A91B80}" type="presParOf" srcId="{F8DFF663-255E-AE40-84D6-17CF3126CE6D}" destId="{770FB6F0-32AD-A348-98E0-7CA7C5D12D19}" srcOrd="2" destOrd="0" presId="urn:microsoft.com/office/officeart/2005/8/layout/bProcess3"/>
    <dgm:cxn modelId="{B9EFFC15-2327-944A-9FFD-181D750B908B}" type="presParOf" srcId="{F8DFF663-255E-AE40-84D6-17CF3126CE6D}" destId="{A1F1B5CD-17D3-2643-9B53-518AF30C9FFB}" srcOrd="3" destOrd="0" presId="urn:microsoft.com/office/officeart/2005/8/layout/bProcess3"/>
    <dgm:cxn modelId="{5F0889B9-768B-FD43-97BC-F40FDD53C3AB}" type="presParOf" srcId="{A1F1B5CD-17D3-2643-9B53-518AF30C9FFB}" destId="{DCECD451-2E7C-874F-AC10-C782A4DA6FCF}" srcOrd="0" destOrd="0" presId="urn:microsoft.com/office/officeart/2005/8/layout/bProcess3"/>
    <dgm:cxn modelId="{A66DAEA2-B77B-EC43-9196-E65AB8C0EEF1}" type="presParOf" srcId="{F8DFF663-255E-AE40-84D6-17CF3126CE6D}" destId="{C5905E25-E328-054F-B93E-88D7591971B0}" srcOrd="4" destOrd="0" presId="urn:microsoft.com/office/officeart/2005/8/layout/bProcess3"/>
    <dgm:cxn modelId="{B456C432-9816-5E45-9198-95CDE5A6E83C}" type="presParOf" srcId="{F8DFF663-255E-AE40-84D6-17CF3126CE6D}" destId="{C154C5C4-A4EC-5C48-A60E-47B637164D7D}" srcOrd="5" destOrd="0" presId="urn:microsoft.com/office/officeart/2005/8/layout/bProcess3"/>
    <dgm:cxn modelId="{4B208993-03FF-6043-8C3E-FFEAE2AF1072}" type="presParOf" srcId="{C154C5C4-A4EC-5C48-A60E-47B637164D7D}" destId="{906E4F93-39FB-5B4D-85D5-631DB144C838}" srcOrd="0" destOrd="0" presId="urn:microsoft.com/office/officeart/2005/8/layout/bProcess3"/>
    <dgm:cxn modelId="{EC1E21CE-8489-E24A-BF16-387FB5B61071}" type="presParOf" srcId="{F8DFF663-255E-AE40-84D6-17CF3126CE6D}" destId="{F7C673D9-C16B-FE4A-8425-A6F2422BA4D7}" srcOrd="6" destOrd="0" presId="urn:microsoft.com/office/officeart/2005/8/layout/bProcess3"/>
    <dgm:cxn modelId="{5E694EF8-C18C-1245-AB6A-AB1CEE6177D7}" type="presParOf" srcId="{F8DFF663-255E-AE40-84D6-17CF3126CE6D}" destId="{CE2AD06E-EA74-C546-8409-FF4D329F5A8D}" srcOrd="7" destOrd="0" presId="urn:microsoft.com/office/officeart/2005/8/layout/bProcess3"/>
    <dgm:cxn modelId="{2334A4FD-4710-A649-B3EB-74CBB7CC2234}" type="presParOf" srcId="{CE2AD06E-EA74-C546-8409-FF4D329F5A8D}" destId="{2BD1A7CC-591C-264E-A162-904A92FBA1FF}" srcOrd="0" destOrd="0" presId="urn:microsoft.com/office/officeart/2005/8/layout/bProcess3"/>
    <dgm:cxn modelId="{B1154047-8225-F146-AF9E-8459D04D6754}" type="presParOf" srcId="{F8DFF663-255E-AE40-84D6-17CF3126CE6D}" destId="{898F7C29-BD21-6E48-84C3-B8C749ADFEF4}" srcOrd="8" destOrd="0" presId="urn:microsoft.com/office/officeart/2005/8/layout/bProcess3"/>
    <dgm:cxn modelId="{775583B2-4A9E-0E44-9F93-73E1675B0184}" type="presParOf" srcId="{F8DFF663-255E-AE40-84D6-17CF3126CE6D}" destId="{BA47D8E6-E67B-DE49-B8AD-63D31AA1D0E9}" srcOrd="9" destOrd="0" presId="urn:microsoft.com/office/officeart/2005/8/layout/bProcess3"/>
    <dgm:cxn modelId="{47916A42-45D2-3249-A535-94A2235EBA86}" type="presParOf" srcId="{BA47D8E6-E67B-DE49-B8AD-63D31AA1D0E9}" destId="{6AD86B9B-964E-CC45-8CA5-B43346512AB7}" srcOrd="0" destOrd="0" presId="urn:microsoft.com/office/officeart/2005/8/layout/bProcess3"/>
    <dgm:cxn modelId="{281DBD5E-3E78-7C42-9397-10895FB6A955}" type="presParOf" srcId="{F8DFF663-255E-AE40-84D6-17CF3126CE6D}" destId="{81FECFB1-C274-9749-94FA-DB6F470F2134}" srcOrd="10" destOrd="0" presId="urn:microsoft.com/office/officeart/2005/8/layout/bProcess3"/>
    <dgm:cxn modelId="{61580AD6-7D43-CC40-9343-7FDA9E745FF3}" type="presParOf" srcId="{F8DFF663-255E-AE40-84D6-17CF3126CE6D}" destId="{FD00422A-D77C-8744-8FE1-6DA318365855}" srcOrd="11" destOrd="0" presId="urn:microsoft.com/office/officeart/2005/8/layout/bProcess3"/>
    <dgm:cxn modelId="{AC459694-8853-F246-A62D-8F3F32E27759}" type="presParOf" srcId="{FD00422A-D77C-8744-8FE1-6DA318365855}" destId="{52F3F185-E635-4E4C-847C-F00EABE0EA7C}" srcOrd="0" destOrd="0" presId="urn:microsoft.com/office/officeart/2005/8/layout/bProcess3"/>
    <dgm:cxn modelId="{B2B2123E-9C2F-E342-AE7A-D1885F760133}" type="presParOf" srcId="{F8DFF663-255E-AE40-84D6-17CF3126CE6D}" destId="{51C5A93E-519A-0345-8956-B38B52FB578B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5470C3-6F8E-4544-848F-5EC672DAD855}">
      <dsp:nvSpPr>
        <dsp:cNvPr id="0" name=""/>
        <dsp:cNvSpPr/>
      </dsp:nvSpPr>
      <dsp:spPr>
        <a:xfrm>
          <a:off x="0" y="0"/>
          <a:ext cx="8549424" cy="1023060"/>
        </a:xfrm>
        <a:prstGeom prst="roundRect">
          <a:avLst>
            <a:gd name="adj" fmla="val 10000"/>
          </a:avLst>
        </a:prstGeom>
        <a:noFill/>
        <a:ln w="63500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solidFill>
                <a:schemeClr val="tx1"/>
              </a:solidFill>
            </a:rPr>
            <a:t>Task</a:t>
          </a:r>
        </a:p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sz="1900" kern="1200" dirty="0" smtClean="0">
              <a:solidFill>
                <a:schemeClr val="tx1"/>
              </a:solidFill>
            </a:rPr>
            <a:t>To</a:t>
          </a:r>
          <a:r>
            <a:rPr lang="en-GB" sz="1900" kern="1200" baseline="0" dirty="0" smtClean="0">
              <a:solidFill>
                <a:schemeClr val="tx1"/>
              </a:solidFill>
            </a:rPr>
            <a:t> project </a:t>
          </a:r>
          <a:r>
            <a:rPr lang="en-GB" sz="19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a forecast of sales for Fiscal Year 2019 (Apr 2019 / March 2020) for the Jaguar I-Pace all electric SUV.</a:t>
          </a:r>
          <a:endParaRPr lang="en-US" sz="1900" kern="1200" dirty="0">
            <a:solidFill>
              <a:schemeClr val="tx1"/>
            </a:solidFill>
          </a:endParaRPr>
        </a:p>
      </dsp:txBody>
      <dsp:txXfrm>
        <a:off x="29964" y="29964"/>
        <a:ext cx="6898758" cy="963132"/>
      </dsp:txXfrm>
    </dsp:sp>
    <dsp:sp modelId="{F2291464-4664-45DD-9230-DDFBCF82163E}">
      <dsp:nvSpPr>
        <dsp:cNvPr id="0" name=""/>
        <dsp:cNvSpPr/>
      </dsp:nvSpPr>
      <dsp:spPr>
        <a:xfrm>
          <a:off x="786677" y="1164241"/>
          <a:ext cx="8549424" cy="1990269"/>
        </a:xfrm>
        <a:prstGeom prst="roundRect">
          <a:avLst>
            <a:gd name="adj" fmla="val 10000"/>
          </a:avLst>
        </a:prstGeom>
        <a:noFill/>
        <a:ln w="63500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solidFill>
                <a:schemeClr val="tx1"/>
              </a:solidFill>
            </a:rPr>
            <a:t>Issues</a:t>
          </a:r>
        </a:p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9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The use of previous sales</a:t>
          </a:r>
          <a:r>
            <a:rPr lang="en-GB" sz="19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 in forecasting is impossible as this “white space” vehicle has only one quarter of sales.</a:t>
          </a:r>
        </a:p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Jaguar currently sells no comparable models.</a:t>
          </a:r>
        </a:p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Excessive new releases makes the BEV market unpredictable.</a:t>
          </a:r>
          <a:endParaRPr lang="en-US" sz="1900" b="1" kern="1200" dirty="0" smtClean="0">
            <a:solidFill>
              <a:schemeClr val="tx1"/>
            </a:solidFill>
          </a:endParaRPr>
        </a:p>
        <a:p>
          <a:pPr marL="57150" lvl="1" indent="-57150" algn="l" defTabSz="400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900" kern="1200" dirty="0"/>
        </a:p>
      </dsp:txBody>
      <dsp:txXfrm>
        <a:off x="844970" y="1222534"/>
        <a:ext cx="6665268" cy="1873683"/>
      </dsp:txXfrm>
    </dsp:sp>
    <dsp:sp modelId="{F647DF33-6A85-40F3-9799-A96E2E11B56C}">
      <dsp:nvSpPr>
        <dsp:cNvPr id="0" name=""/>
        <dsp:cNvSpPr/>
      </dsp:nvSpPr>
      <dsp:spPr>
        <a:xfrm>
          <a:off x="1465718" y="3289426"/>
          <a:ext cx="8549424" cy="2022427"/>
        </a:xfrm>
        <a:prstGeom prst="roundRect">
          <a:avLst>
            <a:gd name="adj" fmla="val 10000"/>
          </a:avLst>
        </a:prstGeom>
        <a:noFill/>
        <a:ln w="63500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solidFill>
                <a:schemeClr val="tx1"/>
              </a:solidFill>
            </a:rPr>
            <a:t>Result</a:t>
          </a:r>
        </a:p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The development of an alternative method for forecasting sales volume of the I-Pace for FY2019 in the United Kingdom .</a:t>
          </a:r>
        </a:p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The alternative model can be combined with existing methods to determine production volumes and the volumes sent to different markets.</a:t>
          </a:r>
        </a:p>
      </dsp:txBody>
      <dsp:txXfrm>
        <a:off x="1524953" y="3348661"/>
        <a:ext cx="6663384" cy="1903957"/>
      </dsp:txXfrm>
    </dsp:sp>
    <dsp:sp modelId="{AF0A528A-2959-485A-81B6-4500B21144C0}">
      <dsp:nvSpPr>
        <dsp:cNvPr id="0" name=""/>
        <dsp:cNvSpPr/>
      </dsp:nvSpPr>
      <dsp:spPr>
        <a:xfrm>
          <a:off x="7536215" y="539054"/>
          <a:ext cx="1013208" cy="1013208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lumMod val="60000"/>
            <a:lumOff val="4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7764187" y="539054"/>
        <a:ext cx="557264" cy="762439"/>
      </dsp:txXfrm>
    </dsp:sp>
    <dsp:sp modelId="{79C734F5-232A-46C7-B4F1-100F5D919895}">
      <dsp:nvSpPr>
        <dsp:cNvPr id="0" name=""/>
        <dsp:cNvSpPr/>
      </dsp:nvSpPr>
      <dsp:spPr>
        <a:xfrm>
          <a:off x="8290576" y="2874354"/>
          <a:ext cx="1013208" cy="1013208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lumMod val="60000"/>
            <a:lumOff val="4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8518548" y="2874354"/>
        <a:ext cx="557264" cy="76243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BB28-DA9A-4C47-B736-7F8C8C63639D}">
      <dsp:nvSpPr>
        <dsp:cNvPr id="0" name=""/>
        <dsp:cNvSpPr/>
      </dsp:nvSpPr>
      <dsp:spPr>
        <a:xfrm>
          <a:off x="248944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868686"/>
        <a:ext cx="28573" cy="5714"/>
      </dsp:txXfrm>
    </dsp:sp>
    <dsp:sp modelId="{B269B1D9-1F1A-6A4C-A004-F297AC4D428E}">
      <dsp:nvSpPr>
        <dsp:cNvPr id="0" name=""/>
        <dsp:cNvSpPr/>
      </dsp:nvSpPr>
      <dsp:spPr>
        <a:xfrm>
          <a:off x="660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1:</a:t>
          </a:r>
          <a:r>
            <a:rPr lang="en-US" sz="1900" kern="1200" baseline="0" dirty="0" smtClean="0"/>
            <a:t> </a:t>
          </a:r>
          <a:r>
            <a:rPr lang="en-US" sz="1900" kern="1200" dirty="0" smtClean="0"/>
            <a:t>Calculate Relationship between BEV </a:t>
          </a:r>
          <a:r>
            <a:rPr lang="en-US" sz="1900" kern="1200" dirty="0" smtClean="0"/>
            <a:t>Registrations </a:t>
          </a:r>
          <a:r>
            <a:rPr lang="en-US" sz="1900" kern="1200" dirty="0" smtClean="0"/>
            <a:t>and GDP</a:t>
          </a:r>
          <a:endParaRPr lang="en-US" sz="1900" kern="1200" dirty="0"/>
        </a:p>
      </dsp:txBody>
      <dsp:txXfrm>
        <a:off x="6600" y="126151"/>
        <a:ext cx="2484642" cy="1490785"/>
      </dsp:txXfrm>
    </dsp:sp>
    <dsp:sp modelId="{A1F1B5CD-17D3-2643-9B53-518AF30C9FFB}">
      <dsp:nvSpPr>
        <dsp:cNvPr id="0" name=""/>
        <dsp:cNvSpPr/>
      </dsp:nvSpPr>
      <dsp:spPr>
        <a:xfrm>
          <a:off x="554555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868686"/>
        <a:ext cx="28573" cy="5714"/>
      </dsp:txXfrm>
    </dsp:sp>
    <dsp:sp modelId="{770FB6F0-32AD-A348-98E0-7CA7C5D12D19}">
      <dsp:nvSpPr>
        <dsp:cNvPr id="0" name=""/>
        <dsp:cNvSpPr/>
      </dsp:nvSpPr>
      <dsp:spPr>
        <a:xfrm>
          <a:off x="306271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2: </a:t>
          </a:r>
          <a:r>
            <a:rPr lang="en-US" sz="1900" kern="1200" dirty="0" smtClean="0"/>
            <a:t>Forecast </a:t>
          </a:r>
          <a:r>
            <a:rPr lang="en-US" sz="1900" kern="1200" dirty="0" smtClean="0"/>
            <a:t>GDP</a:t>
          </a:r>
          <a:endParaRPr lang="en-US" sz="1900" kern="1200" dirty="0"/>
        </a:p>
      </dsp:txBody>
      <dsp:txXfrm>
        <a:off x="3062710" y="126151"/>
        <a:ext cx="2484642" cy="1490785"/>
      </dsp:txXfrm>
    </dsp:sp>
    <dsp:sp modelId="{C154C5C4-A4EC-5C48-A60E-47B637164D7D}">
      <dsp:nvSpPr>
        <dsp:cNvPr id="0" name=""/>
        <dsp:cNvSpPr/>
      </dsp:nvSpPr>
      <dsp:spPr>
        <a:xfrm>
          <a:off x="1248921" y="1615136"/>
          <a:ext cx="6112219" cy="540867"/>
        </a:xfrm>
        <a:custGeom>
          <a:avLst/>
          <a:gdLst/>
          <a:ahLst/>
          <a:cxnLst/>
          <a:rect l="0" t="0" r="0" b="0"/>
          <a:pathLst>
            <a:path>
              <a:moveTo>
                <a:pt x="6112219" y="0"/>
              </a:moveTo>
              <a:lnTo>
                <a:pt x="6112219" y="287533"/>
              </a:lnTo>
              <a:lnTo>
                <a:pt x="0" y="287533"/>
              </a:lnTo>
              <a:lnTo>
                <a:pt x="0" y="54086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1559" y="1882713"/>
        <a:ext cx="306943" cy="5714"/>
      </dsp:txXfrm>
    </dsp:sp>
    <dsp:sp modelId="{C5905E25-E328-054F-B93E-88D7591971B0}">
      <dsp:nvSpPr>
        <dsp:cNvPr id="0" name=""/>
        <dsp:cNvSpPr/>
      </dsp:nvSpPr>
      <dsp:spPr>
        <a:xfrm>
          <a:off x="611882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3: </a:t>
          </a:r>
          <a:r>
            <a:rPr lang="en-US" sz="1900" kern="1200" dirty="0" smtClean="0"/>
            <a:t>Predict Future BEV Registrations </a:t>
          </a:r>
          <a:r>
            <a:rPr lang="en-US" sz="1900" kern="1200" dirty="0" smtClean="0"/>
            <a:t>based on Forecasted GDP </a:t>
          </a:r>
          <a:endParaRPr lang="en-US" sz="1900" kern="1200" dirty="0"/>
        </a:p>
      </dsp:txBody>
      <dsp:txXfrm>
        <a:off x="6118820" y="126151"/>
        <a:ext cx="2484642" cy="1490785"/>
      </dsp:txXfrm>
    </dsp:sp>
    <dsp:sp modelId="{CE2AD06E-EA74-C546-8409-FF4D329F5A8D}">
      <dsp:nvSpPr>
        <dsp:cNvPr id="0" name=""/>
        <dsp:cNvSpPr/>
      </dsp:nvSpPr>
      <dsp:spPr>
        <a:xfrm>
          <a:off x="248944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2930939"/>
        <a:ext cx="28573" cy="5714"/>
      </dsp:txXfrm>
    </dsp:sp>
    <dsp:sp modelId="{F7C673D9-C16B-FE4A-8425-A6F2422BA4D7}">
      <dsp:nvSpPr>
        <dsp:cNvPr id="0" name=""/>
        <dsp:cNvSpPr/>
      </dsp:nvSpPr>
      <dsp:spPr>
        <a:xfrm>
          <a:off x="660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4: </a:t>
          </a:r>
          <a:r>
            <a:rPr lang="en-US" sz="1900" kern="1200" dirty="0" smtClean="0"/>
            <a:t>Predict </a:t>
          </a:r>
          <a:r>
            <a:rPr lang="en-US" sz="1900" kern="1200" dirty="0" smtClean="0"/>
            <a:t>I-Pace </a:t>
          </a:r>
          <a:r>
            <a:rPr lang="en-US" sz="1900" kern="1200" dirty="0" smtClean="0"/>
            <a:t>Sales from Predicted</a:t>
          </a:r>
          <a:r>
            <a:rPr lang="en-US" sz="1900" kern="1200" baseline="0" dirty="0" smtClean="0"/>
            <a:t> Future </a:t>
          </a:r>
          <a:r>
            <a:rPr lang="en-US" sz="1900" kern="1200" baseline="0" dirty="0" smtClean="0"/>
            <a:t>BEV Registrations</a:t>
          </a:r>
          <a:endParaRPr lang="en-US" sz="1900" kern="1200" dirty="0"/>
        </a:p>
      </dsp:txBody>
      <dsp:txXfrm>
        <a:off x="6600" y="2188404"/>
        <a:ext cx="2484642" cy="1490785"/>
      </dsp:txXfrm>
    </dsp:sp>
    <dsp:sp modelId="{BA47D8E6-E67B-DE49-B8AD-63D31AA1D0E9}">
      <dsp:nvSpPr>
        <dsp:cNvPr id="0" name=""/>
        <dsp:cNvSpPr/>
      </dsp:nvSpPr>
      <dsp:spPr>
        <a:xfrm>
          <a:off x="554555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2930939"/>
        <a:ext cx="28573" cy="5714"/>
      </dsp:txXfrm>
    </dsp:sp>
    <dsp:sp modelId="{898F7C29-BD21-6E48-84C3-B8C749ADFEF4}">
      <dsp:nvSpPr>
        <dsp:cNvPr id="0" name=""/>
        <dsp:cNvSpPr/>
      </dsp:nvSpPr>
      <dsp:spPr>
        <a:xfrm>
          <a:off x="306271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5: </a:t>
          </a:r>
          <a:r>
            <a:rPr lang="en-US" sz="1900" kern="1200" dirty="0" smtClean="0"/>
            <a:t>Account for Acceptance Sale </a:t>
          </a:r>
          <a:endParaRPr lang="en-US" sz="1900" kern="1200" dirty="0"/>
        </a:p>
      </dsp:txBody>
      <dsp:txXfrm>
        <a:off x="3062710" y="2188404"/>
        <a:ext cx="2484642" cy="1490785"/>
      </dsp:txXfrm>
    </dsp:sp>
    <dsp:sp modelId="{FD00422A-D77C-8744-8FE1-6DA318365855}">
      <dsp:nvSpPr>
        <dsp:cNvPr id="0" name=""/>
        <dsp:cNvSpPr/>
      </dsp:nvSpPr>
      <dsp:spPr>
        <a:xfrm>
          <a:off x="4354252" y="3677389"/>
          <a:ext cx="3006889" cy="398423"/>
        </a:xfrm>
        <a:custGeom>
          <a:avLst/>
          <a:gdLst/>
          <a:ahLst/>
          <a:cxnLst/>
          <a:rect l="0" t="0" r="0" b="0"/>
          <a:pathLst>
            <a:path>
              <a:moveTo>
                <a:pt x="3006889" y="0"/>
              </a:moveTo>
              <a:lnTo>
                <a:pt x="3006889" y="216311"/>
              </a:lnTo>
              <a:lnTo>
                <a:pt x="0" y="216311"/>
              </a:lnTo>
              <a:lnTo>
                <a:pt x="0" y="398423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781763" y="3873743"/>
        <a:ext cx="151867" cy="5714"/>
      </dsp:txXfrm>
    </dsp:sp>
    <dsp:sp modelId="{81FECFB1-C274-9749-94FA-DB6F470F2134}">
      <dsp:nvSpPr>
        <dsp:cNvPr id="0" name=""/>
        <dsp:cNvSpPr/>
      </dsp:nvSpPr>
      <dsp:spPr>
        <a:xfrm>
          <a:off x="611882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6: </a:t>
          </a:r>
          <a:r>
            <a:rPr lang="en-US" sz="1900" b="0" kern="1200" dirty="0" smtClean="0">
              <a:solidFill>
                <a:schemeClr val="bg1"/>
              </a:solidFill>
            </a:rPr>
            <a:t>Project </a:t>
          </a:r>
          <a:r>
            <a:rPr lang="en-GB" sz="1900" b="0" i="0" kern="120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sz="1900" b="0" kern="1200" dirty="0" smtClean="0">
              <a:solidFill>
                <a:schemeClr val="bg1"/>
              </a:solidFill>
            </a:rPr>
            <a:t>Sales </a:t>
          </a:r>
          <a:r>
            <a:rPr lang="en-US" sz="1900" b="0" kern="1200" dirty="0" smtClean="0">
              <a:solidFill>
                <a:schemeClr val="bg1"/>
              </a:solidFill>
            </a:rPr>
            <a:t>until 2020/1</a:t>
          </a:r>
          <a:endParaRPr lang="en-US" sz="1900" b="0" kern="1200" dirty="0">
            <a:solidFill>
              <a:schemeClr val="bg1"/>
            </a:solidFill>
          </a:endParaRPr>
        </a:p>
      </dsp:txBody>
      <dsp:txXfrm>
        <a:off x="6118820" y="2188404"/>
        <a:ext cx="2484642" cy="1490785"/>
      </dsp:txXfrm>
    </dsp:sp>
    <dsp:sp modelId="{51C5A93E-519A-0345-8956-B38B52FB578B}">
      <dsp:nvSpPr>
        <dsp:cNvPr id="0" name=""/>
        <dsp:cNvSpPr/>
      </dsp:nvSpPr>
      <dsp:spPr>
        <a:xfrm>
          <a:off x="3111931" y="4108212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7: </a:t>
          </a:r>
          <a:r>
            <a:rPr lang="en-US" sz="1900" kern="1200" dirty="0" smtClean="0"/>
            <a:t>Calculate Total I-Pace Sales in FY2019</a:t>
          </a:r>
          <a:endParaRPr lang="en-US" sz="1900" kern="1200" dirty="0"/>
        </a:p>
      </dsp:txBody>
      <dsp:txXfrm>
        <a:off x="3111931" y="4108212"/>
        <a:ext cx="2484642" cy="149078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66321A-251D-47DE-B959-C00F5D19A3F1}">
      <dsp:nvSpPr>
        <dsp:cNvPr id="0" name=""/>
        <dsp:cNvSpPr/>
      </dsp:nvSpPr>
      <dsp:spPr>
        <a:xfrm>
          <a:off x="175" y="-201775"/>
          <a:ext cx="755633" cy="2221998"/>
        </a:xfrm>
        <a:prstGeom prst="roundRect">
          <a:avLst>
            <a:gd name="adj" fmla="val 5000"/>
          </a:avLst>
        </a:prstGeom>
        <a:noFill/>
        <a:ln w="28575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lvl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Early Adopters 0-Q1</a:t>
          </a:r>
          <a:endParaRPr lang="en-US" sz="1400" kern="1200" dirty="0"/>
        </a:p>
      </dsp:txBody>
      <dsp:txXfrm rot="16200000">
        <a:off x="-835280" y="633680"/>
        <a:ext cx="1822038" cy="151126"/>
      </dsp:txXfrm>
    </dsp:sp>
    <dsp:sp modelId="{00546AFB-F021-427A-99C0-866939A172F5}">
      <dsp:nvSpPr>
        <dsp:cNvPr id="0" name=""/>
        <dsp:cNvSpPr/>
      </dsp:nvSpPr>
      <dsp:spPr>
        <a:xfrm>
          <a:off x="791490" y="-201775"/>
          <a:ext cx="755633" cy="2221998"/>
        </a:xfrm>
        <a:prstGeom prst="roundRect">
          <a:avLst>
            <a:gd name="adj" fmla="val 5000"/>
          </a:avLst>
        </a:prstGeom>
        <a:noFill/>
        <a:ln w="31750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lvl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Acceptance Q1-Q2</a:t>
          </a:r>
          <a:endParaRPr lang="en-US" sz="1400" kern="1200" dirty="0"/>
        </a:p>
      </dsp:txBody>
      <dsp:txXfrm rot="16200000">
        <a:off x="-43965" y="633680"/>
        <a:ext cx="1822038" cy="151126"/>
      </dsp:txXfrm>
    </dsp:sp>
    <dsp:sp modelId="{0C7F22EE-88C8-4DB7-AE63-0D2A2614E203}">
      <dsp:nvSpPr>
        <dsp:cNvPr id="0" name=""/>
        <dsp:cNvSpPr/>
      </dsp:nvSpPr>
      <dsp:spPr>
        <a:xfrm rot="5400000">
          <a:off x="719381" y="519171"/>
          <a:ext cx="133306" cy="11334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243866-C882-4E47-8DDD-62C345EB3325}">
      <dsp:nvSpPr>
        <dsp:cNvPr id="0" name=""/>
        <dsp:cNvSpPr/>
      </dsp:nvSpPr>
      <dsp:spPr>
        <a:xfrm>
          <a:off x="1564337" y="-201775"/>
          <a:ext cx="755633" cy="2221998"/>
        </a:xfrm>
        <a:prstGeom prst="roundRect">
          <a:avLst>
            <a:gd name="adj" fmla="val 5000"/>
          </a:avLst>
        </a:prstGeom>
        <a:noFill/>
        <a:ln w="31750" cap="flat" cmpd="sng" algn="ctr">
          <a:solidFill>
            <a:schemeClr val="accent5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lvl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Saturation Q2-present</a:t>
          </a:r>
          <a:endParaRPr lang="en-US" sz="1400" kern="1200" dirty="0"/>
        </a:p>
      </dsp:txBody>
      <dsp:txXfrm rot="16200000">
        <a:off x="728881" y="633680"/>
        <a:ext cx="1822038" cy="151126"/>
      </dsp:txXfrm>
    </dsp:sp>
    <dsp:sp modelId="{AC43C836-B566-4AE2-A418-75C1A45A7C57}">
      <dsp:nvSpPr>
        <dsp:cNvPr id="0" name=""/>
        <dsp:cNvSpPr/>
      </dsp:nvSpPr>
      <dsp:spPr>
        <a:xfrm rot="5400000">
          <a:off x="1501462" y="519171"/>
          <a:ext cx="133306" cy="11334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BB28-DA9A-4C47-B736-7F8C8C63639D}">
      <dsp:nvSpPr>
        <dsp:cNvPr id="0" name=""/>
        <dsp:cNvSpPr/>
      </dsp:nvSpPr>
      <dsp:spPr>
        <a:xfrm>
          <a:off x="248944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868686"/>
        <a:ext cx="28573" cy="5714"/>
      </dsp:txXfrm>
    </dsp:sp>
    <dsp:sp modelId="{B269B1D9-1F1A-6A4C-A004-F297AC4D428E}">
      <dsp:nvSpPr>
        <dsp:cNvPr id="0" name=""/>
        <dsp:cNvSpPr/>
      </dsp:nvSpPr>
      <dsp:spPr>
        <a:xfrm>
          <a:off x="660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1:</a:t>
          </a:r>
          <a:r>
            <a:rPr lang="en-US" sz="1900" kern="1200" baseline="0" dirty="0" smtClean="0"/>
            <a:t> </a:t>
          </a:r>
          <a:r>
            <a:rPr lang="en-US" sz="1900" kern="1200" dirty="0" smtClean="0"/>
            <a:t>Calculate Relationship between BEV </a:t>
          </a:r>
          <a:r>
            <a:rPr lang="en-US" sz="1900" kern="1200" dirty="0" smtClean="0"/>
            <a:t>Registrations </a:t>
          </a:r>
          <a:r>
            <a:rPr lang="en-US" sz="1900" kern="1200" dirty="0" smtClean="0"/>
            <a:t>and GDP</a:t>
          </a:r>
          <a:endParaRPr lang="en-US" sz="1900" kern="1200" dirty="0"/>
        </a:p>
      </dsp:txBody>
      <dsp:txXfrm>
        <a:off x="6600" y="126151"/>
        <a:ext cx="2484642" cy="1490785"/>
      </dsp:txXfrm>
    </dsp:sp>
    <dsp:sp modelId="{A1F1B5CD-17D3-2643-9B53-518AF30C9FFB}">
      <dsp:nvSpPr>
        <dsp:cNvPr id="0" name=""/>
        <dsp:cNvSpPr/>
      </dsp:nvSpPr>
      <dsp:spPr>
        <a:xfrm>
          <a:off x="554555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868686"/>
        <a:ext cx="28573" cy="5714"/>
      </dsp:txXfrm>
    </dsp:sp>
    <dsp:sp modelId="{770FB6F0-32AD-A348-98E0-7CA7C5D12D19}">
      <dsp:nvSpPr>
        <dsp:cNvPr id="0" name=""/>
        <dsp:cNvSpPr/>
      </dsp:nvSpPr>
      <dsp:spPr>
        <a:xfrm>
          <a:off x="306271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2: </a:t>
          </a:r>
          <a:r>
            <a:rPr lang="en-US" sz="1900" kern="1200" dirty="0" smtClean="0"/>
            <a:t>Forecast </a:t>
          </a:r>
          <a:r>
            <a:rPr lang="en-US" sz="1900" kern="1200" dirty="0" smtClean="0"/>
            <a:t>GDP</a:t>
          </a:r>
          <a:endParaRPr lang="en-US" sz="1900" kern="1200" dirty="0"/>
        </a:p>
      </dsp:txBody>
      <dsp:txXfrm>
        <a:off x="3062710" y="126151"/>
        <a:ext cx="2484642" cy="1490785"/>
      </dsp:txXfrm>
    </dsp:sp>
    <dsp:sp modelId="{C154C5C4-A4EC-5C48-A60E-47B637164D7D}">
      <dsp:nvSpPr>
        <dsp:cNvPr id="0" name=""/>
        <dsp:cNvSpPr/>
      </dsp:nvSpPr>
      <dsp:spPr>
        <a:xfrm>
          <a:off x="1248921" y="1615136"/>
          <a:ext cx="6112219" cy="540867"/>
        </a:xfrm>
        <a:custGeom>
          <a:avLst/>
          <a:gdLst/>
          <a:ahLst/>
          <a:cxnLst/>
          <a:rect l="0" t="0" r="0" b="0"/>
          <a:pathLst>
            <a:path>
              <a:moveTo>
                <a:pt x="6112219" y="0"/>
              </a:moveTo>
              <a:lnTo>
                <a:pt x="6112219" y="287533"/>
              </a:lnTo>
              <a:lnTo>
                <a:pt x="0" y="287533"/>
              </a:lnTo>
              <a:lnTo>
                <a:pt x="0" y="54086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1559" y="1882713"/>
        <a:ext cx="306943" cy="5714"/>
      </dsp:txXfrm>
    </dsp:sp>
    <dsp:sp modelId="{C5905E25-E328-054F-B93E-88D7591971B0}">
      <dsp:nvSpPr>
        <dsp:cNvPr id="0" name=""/>
        <dsp:cNvSpPr/>
      </dsp:nvSpPr>
      <dsp:spPr>
        <a:xfrm>
          <a:off x="611882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3: </a:t>
          </a:r>
          <a:r>
            <a:rPr lang="en-US" sz="1900" kern="1200" dirty="0" smtClean="0"/>
            <a:t>Predict Future BEV Registrations </a:t>
          </a:r>
          <a:r>
            <a:rPr lang="en-US" sz="1900" kern="1200" dirty="0" smtClean="0"/>
            <a:t>based on Forecasted GDP </a:t>
          </a:r>
          <a:endParaRPr lang="en-US" sz="1900" kern="1200" dirty="0"/>
        </a:p>
      </dsp:txBody>
      <dsp:txXfrm>
        <a:off x="6118820" y="126151"/>
        <a:ext cx="2484642" cy="1490785"/>
      </dsp:txXfrm>
    </dsp:sp>
    <dsp:sp modelId="{CE2AD06E-EA74-C546-8409-FF4D329F5A8D}">
      <dsp:nvSpPr>
        <dsp:cNvPr id="0" name=""/>
        <dsp:cNvSpPr/>
      </dsp:nvSpPr>
      <dsp:spPr>
        <a:xfrm>
          <a:off x="248944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2930939"/>
        <a:ext cx="28573" cy="5714"/>
      </dsp:txXfrm>
    </dsp:sp>
    <dsp:sp modelId="{F7C673D9-C16B-FE4A-8425-A6F2422BA4D7}">
      <dsp:nvSpPr>
        <dsp:cNvPr id="0" name=""/>
        <dsp:cNvSpPr/>
      </dsp:nvSpPr>
      <dsp:spPr>
        <a:xfrm>
          <a:off x="660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4: </a:t>
          </a:r>
          <a:r>
            <a:rPr lang="en-US" sz="1900" kern="1200" dirty="0" smtClean="0"/>
            <a:t>Predict </a:t>
          </a:r>
          <a:r>
            <a:rPr lang="en-US" sz="1900" kern="1200" dirty="0" smtClean="0"/>
            <a:t>I-Pace </a:t>
          </a:r>
          <a:r>
            <a:rPr lang="en-US" sz="1900" kern="1200" dirty="0" smtClean="0"/>
            <a:t>Sales from Predicted</a:t>
          </a:r>
          <a:r>
            <a:rPr lang="en-US" sz="1900" kern="1200" baseline="0" dirty="0" smtClean="0"/>
            <a:t> Future </a:t>
          </a:r>
          <a:r>
            <a:rPr lang="en-US" sz="1900" kern="1200" baseline="0" dirty="0" smtClean="0"/>
            <a:t>BEV Registrations</a:t>
          </a:r>
          <a:endParaRPr lang="en-US" sz="1900" kern="1200" dirty="0"/>
        </a:p>
      </dsp:txBody>
      <dsp:txXfrm>
        <a:off x="6600" y="2188404"/>
        <a:ext cx="2484642" cy="1490785"/>
      </dsp:txXfrm>
    </dsp:sp>
    <dsp:sp modelId="{BA47D8E6-E67B-DE49-B8AD-63D31AA1D0E9}">
      <dsp:nvSpPr>
        <dsp:cNvPr id="0" name=""/>
        <dsp:cNvSpPr/>
      </dsp:nvSpPr>
      <dsp:spPr>
        <a:xfrm>
          <a:off x="554555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2930939"/>
        <a:ext cx="28573" cy="5714"/>
      </dsp:txXfrm>
    </dsp:sp>
    <dsp:sp modelId="{898F7C29-BD21-6E48-84C3-B8C749ADFEF4}">
      <dsp:nvSpPr>
        <dsp:cNvPr id="0" name=""/>
        <dsp:cNvSpPr/>
      </dsp:nvSpPr>
      <dsp:spPr>
        <a:xfrm>
          <a:off x="306271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5: </a:t>
          </a:r>
          <a:r>
            <a:rPr lang="en-US" sz="1900" kern="1200" dirty="0" smtClean="0"/>
            <a:t>Account for Acceptance Sale </a:t>
          </a:r>
          <a:endParaRPr lang="en-US" sz="1900" kern="1200" dirty="0"/>
        </a:p>
      </dsp:txBody>
      <dsp:txXfrm>
        <a:off x="3062710" y="2188404"/>
        <a:ext cx="2484642" cy="1490785"/>
      </dsp:txXfrm>
    </dsp:sp>
    <dsp:sp modelId="{FD00422A-D77C-8744-8FE1-6DA318365855}">
      <dsp:nvSpPr>
        <dsp:cNvPr id="0" name=""/>
        <dsp:cNvSpPr/>
      </dsp:nvSpPr>
      <dsp:spPr>
        <a:xfrm>
          <a:off x="4354252" y="3677389"/>
          <a:ext cx="3006889" cy="398423"/>
        </a:xfrm>
        <a:custGeom>
          <a:avLst/>
          <a:gdLst/>
          <a:ahLst/>
          <a:cxnLst/>
          <a:rect l="0" t="0" r="0" b="0"/>
          <a:pathLst>
            <a:path>
              <a:moveTo>
                <a:pt x="3006889" y="0"/>
              </a:moveTo>
              <a:lnTo>
                <a:pt x="3006889" y="216311"/>
              </a:lnTo>
              <a:lnTo>
                <a:pt x="0" y="216311"/>
              </a:lnTo>
              <a:lnTo>
                <a:pt x="0" y="398423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781763" y="3873743"/>
        <a:ext cx="151867" cy="5714"/>
      </dsp:txXfrm>
    </dsp:sp>
    <dsp:sp modelId="{81FECFB1-C274-9749-94FA-DB6F470F2134}">
      <dsp:nvSpPr>
        <dsp:cNvPr id="0" name=""/>
        <dsp:cNvSpPr/>
      </dsp:nvSpPr>
      <dsp:spPr>
        <a:xfrm>
          <a:off x="611882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6: </a:t>
          </a:r>
          <a:r>
            <a:rPr lang="en-US" sz="1900" b="0" kern="1200" dirty="0" smtClean="0">
              <a:solidFill>
                <a:schemeClr val="bg1"/>
              </a:solidFill>
            </a:rPr>
            <a:t>Project </a:t>
          </a:r>
          <a:r>
            <a:rPr lang="en-GB" sz="1900" b="0" i="0" kern="120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sz="1900" b="0" kern="1200" dirty="0" smtClean="0">
              <a:solidFill>
                <a:schemeClr val="bg1"/>
              </a:solidFill>
            </a:rPr>
            <a:t>Sales </a:t>
          </a:r>
          <a:r>
            <a:rPr lang="en-US" sz="1900" b="0" kern="1200" dirty="0" smtClean="0">
              <a:solidFill>
                <a:schemeClr val="bg1"/>
              </a:solidFill>
            </a:rPr>
            <a:t>until 2020/1</a:t>
          </a:r>
          <a:endParaRPr lang="en-US" sz="1900" b="0" kern="1200" dirty="0">
            <a:solidFill>
              <a:schemeClr val="bg1"/>
            </a:solidFill>
          </a:endParaRPr>
        </a:p>
      </dsp:txBody>
      <dsp:txXfrm>
        <a:off x="6118820" y="2188404"/>
        <a:ext cx="2484642" cy="1490785"/>
      </dsp:txXfrm>
    </dsp:sp>
    <dsp:sp modelId="{51C5A93E-519A-0345-8956-B38B52FB578B}">
      <dsp:nvSpPr>
        <dsp:cNvPr id="0" name=""/>
        <dsp:cNvSpPr/>
      </dsp:nvSpPr>
      <dsp:spPr>
        <a:xfrm>
          <a:off x="3111931" y="4108212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7: </a:t>
          </a:r>
          <a:r>
            <a:rPr lang="en-US" sz="1900" kern="1200" dirty="0" smtClean="0"/>
            <a:t>Calculate Total I-Pace Sales in FY2019</a:t>
          </a:r>
          <a:endParaRPr lang="en-US" sz="1900" kern="1200" dirty="0"/>
        </a:p>
      </dsp:txBody>
      <dsp:txXfrm>
        <a:off x="3111931" y="4108212"/>
        <a:ext cx="2484642" cy="14907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BB28-DA9A-4C47-B736-7F8C8C63639D}">
      <dsp:nvSpPr>
        <dsp:cNvPr id="0" name=""/>
        <dsp:cNvSpPr/>
      </dsp:nvSpPr>
      <dsp:spPr>
        <a:xfrm>
          <a:off x="248944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868686"/>
        <a:ext cx="28573" cy="5714"/>
      </dsp:txXfrm>
    </dsp:sp>
    <dsp:sp modelId="{B269B1D9-1F1A-6A4C-A004-F297AC4D428E}">
      <dsp:nvSpPr>
        <dsp:cNvPr id="0" name=""/>
        <dsp:cNvSpPr/>
      </dsp:nvSpPr>
      <dsp:spPr>
        <a:xfrm>
          <a:off x="660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1:</a:t>
          </a:r>
          <a:r>
            <a:rPr lang="en-US" sz="1900" kern="1200" baseline="0" dirty="0" smtClean="0"/>
            <a:t> </a:t>
          </a:r>
          <a:r>
            <a:rPr lang="en-US" sz="1900" kern="1200" dirty="0" smtClean="0"/>
            <a:t>Calculate Relationship between BEV </a:t>
          </a:r>
          <a:r>
            <a:rPr lang="en-US" sz="1900" kern="1200" dirty="0" smtClean="0"/>
            <a:t>Registrations </a:t>
          </a:r>
          <a:r>
            <a:rPr lang="en-US" sz="1900" kern="1200" dirty="0" smtClean="0"/>
            <a:t>and GDP</a:t>
          </a:r>
          <a:endParaRPr lang="en-US" sz="1900" kern="1200" dirty="0"/>
        </a:p>
      </dsp:txBody>
      <dsp:txXfrm>
        <a:off x="6600" y="126151"/>
        <a:ext cx="2484642" cy="1490785"/>
      </dsp:txXfrm>
    </dsp:sp>
    <dsp:sp modelId="{A1F1B5CD-17D3-2643-9B53-518AF30C9FFB}">
      <dsp:nvSpPr>
        <dsp:cNvPr id="0" name=""/>
        <dsp:cNvSpPr/>
      </dsp:nvSpPr>
      <dsp:spPr>
        <a:xfrm>
          <a:off x="554555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868686"/>
        <a:ext cx="28573" cy="5714"/>
      </dsp:txXfrm>
    </dsp:sp>
    <dsp:sp modelId="{770FB6F0-32AD-A348-98E0-7CA7C5D12D19}">
      <dsp:nvSpPr>
        <dsp:cNvPr id="0" name=""/>
        <dsp:cNvSpPr/>
      </dsp:nvSpPr>
      <dsp:spPr>
        <a:xfrm>
          <a:off x="306271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2: </a:t>
          </a:r>
          <a:r>
            <a:rPr lang="en-US" sz="1900" kern="1200" dirty="0" smtClean="0"/>
            <a:t>Forecast </a:t>
          </a:r>
          <a:r>
            <a:rPr lang="en-US" sz="1900" kern="1200" dirty="0" smtClean="0"/>
            <a:t>GDP</a:t>
          </a:r>
          <a:endParaRPr lang="en-US" sz="1900" kern="1200" dirty="0"/>
        </a:p>
      </dsp:txBody>
      <dsp:txXfrm>
        <a:off x="3062710" y="126151"/>
        <a:ext cx="2484642" cy="1490785"/>
      </dsp:txXfrm>
    </dsp:sp>
    <dsp:sp modelId="{C154C5C4-A4EC-5C48-A60E-47B637164D7D}">
      <dsp:nvSpPr>
        <dsp:cNvPr id="0" name=""/>
        <dsp:cNvSpPr/>
      </dsp:nvSpPr>
      <dsp:spPr>
        <a:xfrm>
          <a:off x="1248921" y="1615136"/>
          <a:ext cx="6112219" cy="540867"/>
        </a:xfrm>
        <a:custGeom>
          <a:avLst/>
          <a:gdLst/>
          <a:ahLst/>
          <a:cxnLst/>
          <a:rect l="0" t="0" r="0" b="0"/>
          <a:pathLst>
            <a:path>
              <a:moveTo>
                <a:pt x="6112219" y="0"/>
              </a:moveTo>
              <a:lnTo>
                <a:pt x="6112219" y="287533"/>
              </a:lnTo>
              <a:lnTo>
                <a:pt x="0" y="287533"/>
              </a:lnTo>
              <a:lnTo>
                <a:pt x="0" y="54086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1559" y="1882713"/>
        <a:ext cx="306943" cy="5714"/>
      </dsp:txXfrm>
    </dsp:sp>
    <dsp:sp modelId="{C5905E25-E328-054F-B93E-88D7591971B0}">
      <dsp:nvSpPr>
        <dsp:cNvPr id="0" name=""/>
        <dsp:cNvSpPr/>
      </dsp:nvSpPr>
      <dsp:spPr>
        <a:xfrm>
          <a:off x="611882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3: </a:t>
          </a:r>
          <a:r>
            <a:rPr lang="en-US" sz="1900" kern="1200" dirty="0" smtClean="0"/>
            <a:t>Predict Future BEV Registrations </a:t>
          </a:r>
          <a:r>
            <a:rPr lang="en-US" sz="1900" kern="1200" dirty="0" smtClean="0"/>
            <a:t>based on Forecasted GDP </a:t>
          </a:r>
          <a:endParaRPr lang="en-US" sz="1900" kern="1200" dirty="0"/>
        </a:p>
      </dsp:txBody>
      <dsp:txXfrm>
        <a:off x="6118820" y="126151"/>
        <a:ext cx="2484642" cy="1490785"/>
      </dsp:txXfrm>
    </dsp:sp>
    <dsp:sp modelId="{CE2AD06E-EA74-C546-8409-FF4D329F5A8D}">
      <dsp:nvSpPr>
        <dsp:cNvPr id="0" name=""/>
        <dsp:cNvSpPr/>
      </dsp:nvSpPr>
      <dsp:spPr>
        <a:xfrm>
          <a:off x="248944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2930939"/>
        <a:ext cx="28573" cy="5714"/>
      </dsp:txXfrm>
    </dsp:sp>
    <dsp:sp modelId="{F7C673D9-C16B-FE4A-8425-A6F2422BA4D7}">
      <dsp:nvSpPr>
        <dsp:cNvPr id="0" name=""/>
        <dsp:cNvSpPr/>
      </dsp:nvSpPr>
      <dsp:spPr>
        <a:xfrm>
          <a:off x="660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4: </a:t>
          </a:r>
          <a:r>
            <a:rPr lang="en-US" sz="1900" kern="1200" dirty="0" smtClean="0"/>
            <a:t>Predict </a:t>
          </a:r>
          <a:r>
            <a:rPr lang="en-US" sz="1900" kern="1200" dirty="0" smtClean="0"/>
            <a:t>I-Pace </a:t>
          </a:r>
          <a:r>
            <a:rPr lang="en-US" sz="1900" kern="1200" dirty="0" smtClean="0"/>
            <a:t>Sales from Predicted</a:t>
          </a:r>
          <a:r>
            <a:rPr lang="en-US" sz="1900" kern="1200" baseline="0" dirty="0" smtClean="0"/>
            <a:t> Future </a:t>
          </a:r>
          <a:r>
            <a:rPr lang="en-US" sz="1900" kern="1200" baseline="0" dirty="0" smtClean="0"/>
            <a:t>BEV Registrations</a:t>
          </a:r>
          <a:endParaRPr lang="en-US" sz="1900" kern="1200" dirty="0"/>
        </a:p>
      </dsp:txBody>
      <dsp:txXfrm>
        <a:off x="6600" y="2188404"/>
        <a:ext cx="2484642" cy="1490785"/>
      </dsp:txXfrm>
    </dsp:sp>
    <dsp:sp modelId="{BA47D8E6-E67B-DE49-B8AD-63D31AA1D0E9}">
      <dsp:nvSpPr>
        <dsp:cNvPr id="0" name=""/>
        <dsp:cNvSpPr/>
      </dsp:nvSpPr>
      <dsp:spPr>
        <a:xfrm>
          <a:off x="554555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2930939"/>
        <a:ext cx="28573" cy="5714"/>
      </dsp:txXfrm>
    </dsp:sp>
    <dsp:sp modelId="{898F7C29-BD21-6E48-84C3-B8C749ADFEF4}">
      <dsp:nvSpPr>
        <dsp:cNvPr id="0" name=""/>
        <dsp:cNvSpPr/>
      </dsp:nvSpPr>
      <dsp:spPr>
        <a:xfrm>
          <a:off x="306271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5: </a:t>
          </a:r>
          <a:r>
            <a:rPr lang="en-US" sz="1900" kern="1200" dirty="0" smtClean="0"/>
            <a:t>Account for Acceptance Sale </a:t>
          </a:r>
          <a:endParaRPr lang="en-US" sz="1900" kern="1200" dirty="0"/>
        </a:p>
      </dsp:txBody>
      <dsp:txXfrm>
        <a:off x="3062710" y="2188404"/>
        <a:ext cx="2484642" cy="1490785"/>
      </dsp:txXfrm>
    </dsp:sp>
    <dsp:sp modelId="{FD00422A-D77C-8744-8FE1-6DA318365855}">
      <dsp:nvSpPr>
        <dsp:cNvPr id="0" name=""/>
        <dsp:cNvSpPr/>
      </dsp:nvSpPr>
      <dsp:spPr>
        <a:xfrm>
          <a:off x="4354252" y="3677389"/>
          <a:ext cx="3006889" cy="398423"/>
        </a:xfrm>
        <a:custGeom>
          <a:avLst/>
          <a:gdLst/>
          <a:ahLst/>
          <a:cxnLst/>
          <a:rect l="0" t="0" r="0" b="0"/>
          <a:pathLst>
            <a:path>
              <a:moveTo>
                <a:pt x="3006889" y="0"/>
              </a:moveTo>
              <a:lnTo>
                <a:pt x="3006889" y="216311"/>
              </a:lnTo>
              <a:lnTo>
                <a:pt x="0" y="216311"/>
              </a:lnTo>
              <a:lnTo>
                <a:pt x="0" y="398423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781763" y="3873743"/>
        <a:ext cx="151867" cy="5714"/>
      </dsp:txXfrm>
    </dsp:sp>
    <dsp:sp modelId="{81FECFB1-C274-9749-94FA-DB6F470F2134}">
      <dsp:nvSpPr>
        <dsp:cNvPr id="0" name=""/>
        <dsp:cNvSpPr/>
      </dsp:nvSpPr>
      <dsp:spPr>
        <a:xfrm>
          <a:off x="611882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6: </a:t>
          </a:r>
          <a:r>
            <a:rPr lang="en-US" sz="1900" b="0" kern="1200" dirty="0" smtClean="0">
              <a:solidFill>
                <a:schemeClr val="bg1"/>
              </a:solidFill>
            </a:rPr>
            <a:t>Project </a:t>
          </a:r>
          <a:r>
            <a:rPr lang="en-GB" sz="1900" b="0" i="0" kern="120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sz="1900" b="0" kern="1200" dirty="0" smtClean="0">
              <a:solidFill>
                <a:schemeClr val="bg1"/>
              </a:solidFill>
            </a:rPr>
            <a:t>Sales </a:t>
          </a:r>
          <a:r>
            <a:rPr lang="en-US" sz="1900" b="0" kern="1200" dirty="0" smtClean="0">
              <a:solidFill>
                <a:schemeClr val="bg1"/>
              </a:solidFill>
            </a:rPr>
            <a:t>until 2020/1</a:t>
          </a:r>
          <a:endParaRPr lang="en-US" sz="1900" b="0" kern="1200" dirty="0">
            <a:solidFill>
              <a:schemeClr val="bg1"/>
            </a:solidFill>
          </a:endParaRPr>
        </a:p>
      </dsp:txBody>
      <dsp:txXfrm>
        <a:off x="6118820" y="2188404"/>
        <a:ext cx="2484642" cy="1490785"/>
      </dsp:txXfrm>
    </dsp:sp>
    <dsp:sp modelId="{51C5A93E-519A-0345-8956-B38B52FB578B}">
      <dsp:nvSpPr>
        <dsp:cNvPr id="0" name=""/>
        <dsp:cNvSpPr/>
      </dsp:nvSpPr>
      <dsp:spPr>
        <a:xfrm>
          <a:off x="3111931" y="4108212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7: </a:t>
          </a:r>
          <a:r>
            <a:rPr lang="en-US" sz="1900" kern="1200" dirty="0" smtClean="0"/>
            <a:t>Calculate Total I-Pace Sales in FY2019</a:t>
          </a:r>
          <a:endParaRPr lang="en-US" sz="1900" kern="1200" dirty="0"/>
        </a:p>
      </dsp:txBody>
      <dsp:txXfrm>
        <a:off x="3111931" y="4108212"/>
        <a:ext cx="2484642" cy="149078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BB28-DA9A-4C47-B736-7F8C8C63639D}">
      <dsp:nvSpPr>
        <dsp:cNvPr id="0" name=""/>
        <dsp:cNvSpPr/>
      </dsp:nvSpPr>
      <dsp:spPr>
        <a:xfrm>
          <a:off x="248944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868686"/>
        <a:ext cx="28573" cy="5714"/>
      </dsp:txXfrm>
    </dsp:sp>
    <dsp:sp modelId="{B269B1D9-1F1A-6A4C-A004-F297AC4D428E}">
      <dsp:nvSpPr>
        <dsp:cNvPr id="0" name=""/>
        <dsp:cNvSpPr/>
      </dsp:nvSpPr>
      <dsp:spPr>
        <a:xfrm>
          <a:off x="660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1:</a:t>
          </a:r>
          <a:r>
            <a:rPr lang="en-US" sz="1900" kern="1200" baseline="0" dirty="0" smtClean="0"/>
            <a:t> </a:t>
          </a:r>
          <a:r>
            <a:rPr lang="en-US" sz="1900" kern="1200" dirty="0" smtClean="0"/>
            <a:t>Calculate Relationship between BEV </a:t>
          </a:r>
          <a:r>
            <a:rPr lang="en-US" sz="1900" kern="1200" dirty="0" smtClean="0"/>
            <a:t>Registrations </a:t>
          </a:r>
          <a:r>
            <a:rPr lang="en-US" sz="1900" kern="1200" dirty="0" smtClean="0"/>
            <a:t>and GDP</a:t>
          </a:r>
          <a:endParaRPr lang="en-US" sz="1900" kern="1200" dirty="0"/>
        </a:p>
      </dsp:txBody>
      <dsp:txXfrm>
        <a:off x="6600" y="126151"/>
        <a:ext cx="2484642" cy="1490785"/>
      </dsp:txXfrm>
    </dsp:sp>
    <dsp:sp modelId="{A1F1B5CD-17D3-2643-9B53-518AF30C9FFB}">
      <dsp:nvSpPr>
        <dsp:cNvPr id="0" name=""/>
        <dsp:cNvSpPr/>
      </dsp:nvSpPr>
      <dsp:spPr>
        <a:xfrm>
          <a:off x="554555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868686"/>
        <a:ext cx="28573" cy="5714"/>
      </dsp:txXfrm>
    </dsp:sp>
    <dsp:sp modelId="{770FB6F0-32AD-A348-98E0-7CA7C5D12D19}">
      <dsp:nvSpPr>
        <dsp:cNvPr id="0" name=""/>
        <dsp:cNvSpPr/>
      </dsp:nvSpPr>
      <dsp:spPr>
        <a:xfrm>
          <a:off x="306271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2: </a:t>
          </a:r>
          <a:r>
            <a:rPr lang="en-US" sz="1900" kern="1200" dirty="0" smtClean="0"/>
            <a:t>Forecast </a:t>
          </a:r>
          <a:r>
            <a:rPr lang="en-US" sz="1900" kern="1200" dirty="0" smtClean="0"/>
            <a:t>GDP</a:t>
          </a:r>
          <a:endParaRPr lang="en-US" sz="1900" kern="1200" dirty="0"/>
        </a:p>
      </dsp:txBody>
      <dsp:txXfrm>
        <a:off x="3062710" y="126151"/>
        <a:ext cx="2484642" cy="1490785"/>
      </dsp:txXfrm>
    </dsp:sp>
    <dsp:sp modelId="{C154C5C4-A4EC-5C48-A60E-47B637164D7D}">
      <dsp:nvSpPr>
        <dsp:cNvPr id="0" name=""/>
        <dsp:cNvSpPr/>
      </dsp:nvSpPr>
      <dsp:spPr>
        <a:xfrm>
          <a:off x="1248921" y="1615136"/>
          <a:ext cx="6112219" cy="540867"/>
        </a:xfrm>
        <a:custGeom>
          <a:avLst/>
          <a:gdLst/>
          <a:ahLst/>
          <a:cxnLst/>
          <a:rect l="0" t="0" r="0" b="0"/>
          <a:pathLst>
            <a:path>
              <a:moveTo>
                <a:pt x="6112219" y="0"/>
              </a:moveTo>
              <a:lnTo>
                <a:pt x="6112219" y="287533"/>
              </a:lnTo>
              <a:lnTo>
                <a:pt x="0" y="287533"/>
              </a:lnTo>
              <a:lnTo>
                <a:pt x="0" y="54086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1559" y="1882713"/>
        <a:ext cx="306943" cy="5714"/>
      </dsp:txXfrm>
    </dsp:sp>
    <dsp:sp modelId="{C5905E25-E328-054F-B93E-88D7591971B0}">
      <dsp:nvSpPr>
        <dsp:cNvPr id="0" name=""/>
        <dsp:cNvSpPr/>
      </dsp:nvSpPr>
      <dsp:spPr>
        <a:xfrm>
          <a:off x="611882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3: </a:t>
          </a:r>
          <a:r>
            <a:rPr lang="en-US" sz="1900" kern="1200" dirty="0" smtClean="0"/>
            <a:t>Predict Future BEV Registrations </a:t>
          </a:r>
          <a:r>
            <a:rPr lang="en-US" sz="1900" kern="1200" dirty="0" smtClean="0"/>
            <a:t>based on Forecasted GDP </a:t>
          </a:r>
          <a:endParaRPr lang="en-US" sz="1900" kern="1200" dirty="0"/>
        </a:p>
      </dsp:txBody>
      <dsp:txXfrm>
        <a:off x="6118820" y="126151"/>
        <a:ext cx="2484642" cy="1490785"/>
      </dsp:txXfrm>
    </dsp:sp>
    <dsp:sp modelId="{CE2AD06E-EA74-C546-8409-FF4D329F5A8D}">
      <dsp:nvSpPr>
        <dsp:cNvPr id="0" name=""/>
        <dsp:cNvSpPr/>
      </dsp:nvSpPr>
      <dsp:spPr>
        <a:xfrm>
          <a:off x="248944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2930939"/>
        <a:ext cx="28573" cy="5714"/>
      </dsp:txXfrm>
    </dsp:sp>
    <dsp:sp modelId="{F7C673D9-C16B-FE4A-8425-A6F2422BA4D7}">
      <dsp:nvSpPr>
        <dsp:cNvPr id="0" name=""/>
        <dsp:cNvSpPr/>
      </dsp:nvSpPr>
      <dsp:spPr>
        <a:xfrm>
          <a:off x="660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4: </a:t>
          </a:r>
          <a:r>
            <a:rPr lang="en-US" sz="1900" kern="1200" dirty="0" smtClean="0"/>
            <a:t>Predict </a:t>
          </a:r>
          <a:r>
            <a:rPr lang="en-US" sz="1900" kern="1200" dirty="0" smtClean="0"/>
            <a:t>I-Pace </a:t>
          </a:r>
          <a:r>
            <a:rPr lang="en-US" sz="1900" kern="1200" dirty="0" smtClean="0"/>
            <a:t>Sales from Predicted</a:t>
          </a:r>
          <a:r>
            <a:rPr lang="en-US" sz="1900" kern="1200" baseline="0" dirty="0" smtClean="0"/>
            <a:t> Future </a:t>
          </a:r>
          <a:r>
            <a:rPr lang="en-US" sz="1900" kern="1200" baseline="0" dirty="0" smtClean="0"/>
            <a:t>BEV Registrations</a:t>
          </a:r>
          <a:endParaRPr lang="en-US" sz="1900" kern="1200" dirty="0"/>
        </a:p>
      </dsp:txBody>
      <dsp:txXfrm>
        <a:off x="6600" y="2188404"/>
        <a:ext cx="2484642" cy="1490785"/>
      </dsp:txXfrm>
    </dsp:sp>
    <dsp:sp modelId="{BA47D8E6-E67B-DE49-B8AD-63D31AA1D0E9}">
      <dsp:nvSpPr>
        <dsp:cNvPr id="0" name=""/>
        <dsp:cNvSpPr/>
      </dsp:nvSpPr>
      <dsp:spPr>
        <a:xfrm>
          <a:off x="554555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2930939"/>
        <a:ext cx="28573" cy="5714"/>
      </dsp:txXfrm>
    </dsp:sp>
    <dsp:sp modelId="{898F7C29-BD21-6E48-84C3-B8C749ADFEF4}">
      <dsp:nvSpPr>
        <dsp:cNvPr id="0" name=""/>
        <dsp:cNvSpPr/>
      </dsp:nvSpPr>
      <dsp:spPr>
        <a:xfrm>
          <a:off x="306271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5: </a:t>
          </a:r>
          <a:r>
            <a:rPr lang="en-US" sz="1900" kern="1200" dirty="0" smtClean="0"/>
            <a:t>Account for Acceptance Sale </a:t>
          </a:r>
          <a:endParaRPr lang="en-US" sz="1900" kern="1200" dirty="0"/>
        </a:p>
      </dsp:txBody>
      <dsp:txXfrm>
        <a:off x="3062710" y="2188404"/>
        <a:ext cx="2484642" cy="1490785"/>
      </dsp:txXfrm>
    </dsp:sp>
    <dsp:sp modelId="{FD00422A-D77C-8744-8FE1-6DA318365855}">
      <dsp:nvSpPr>
        <dsp:cNvPr id="0" name=""/>
        <dsp:cNvSpPr/>
      </dsp:nvSpPr>
      <dsp:spPr>
        <a:xfrm>
          <a:off x="4354252" y="3677389"/>
          <a:ext cx="3006889" cy="398423"/>
        </a:xfrm>
        <a:custGeom>
          <a:avLst/>
          <a:gdLst/>
          <a:ahLst/>
          <a:cxnLst/>
          <a:rect l="0" t="0" r="0" b="0"/>
          <a:pathLst>
            <a:path>
              <a:moveTo>
                <a:pt x="3006889" y="0"/>
              </a:moveTo>
              <a:lnTo>
                <a:pt x="3006889" y="216311"/>
              </a:lnTo>
              <a:lnTo>
                <a:pt x="0" y="216311"/>
              </a:lnTo>
              <a:lnTo>
                <a:pt x="0" y="398423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781763" y="3873743"/>
        <a:ext cx="151867" cy="5714"/>
      </dsp:txXfrm>
    </dsp:sp>
    <dsp:sp modelId="{81FECFB1-C274-9749-94FA-DB6F470F2134}">
      <dsp:nvSpPr>
        <dsp:cNvPr id="0" name=""/>
        <dsp:cNvSpPr/>
      </dsp:nvSpPr>
      <dsp:spPr>
        <a:xfrm>
          <a:off x="611882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6: </a:t>
          </a:r>
          <a:r>
            <a:rPr lang="en-US" sz="1900" b="0" kern="1200" dirty="0" smtClean="0">
              <a:solidFill>
                <a:schemeClr val="bg1"/>
              </a:solidFill>
            </a:rPr>
            <a:t>Project </a:t>
          </a:r>
          <a:r>
            <a:rPr lang="en-GB" sz="1900" b="0" i="0" kern="120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sz="1900" b="0" kern="1200" dirty="0" smtClean="0">
              <a:solidFill>
                <a:schemeClr val="bg1"/>
              </a:solidFill>
            </a:rPr>
            <a:t>Sales </a:t>
          </a:r>
          <a:r>
            <a:rPr lang="en-US" sz="1900" b="0" kern="1200" dirty="0" smtClean="0">
              <a:solidFill>
                <a:schemeClr val="bg1"/>
              </a:solidFill>
            </a:rPr>
            <a:t>until 2020/1</a:t>
          </a:r>
          <a:endParaRPr lang="en-US" sz="1900" b="0" kern="1200" dirty="0">
            <a:solidFill>
              <a:schemeClr val="bg1"/>
            </a:solidFill>
          </a:endParaRPr>
        </a:p>
      </dsp:txBody>
      <dsp:txXfrm>
        <a:off x="6118820" y="2188404"/>
        <a:ext cx="2484642" cy="1490785"/>
      </dsp:txXfrm>
    </dsp:sp>
    <dsp:sp modelId="{51C5A93E-519A-0345-8956-B38B52FB578B}">
      <dsp:nvSpPr>
        <dsp:cNvPr id="0" name=""/>
        <dsp:cNvSpPr/>
      </dsp:nvSpPr>
      <dsp:spPr>
        <a:xfrm>
          <a:off x="3111931" y="4108212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7: </a:t>
          </a:r>
          <a:r>
            <a:rPr lang="en-US" sz="1900" kern="1200" dirty="0" smtClean="0"/>
            <a:t>Calculate Total I-Pace Sales in FY2019</a:t>
          </a:r>
          <a:endParaRPr lang="en-US" sz="1900" kern="1200" dirty="0"/>
        </a:p>
      </dsp:txBody>
      <dsp:txXfrm>
        <a:off x="3111931" y="4108212"/>
        <a:ext cx="2484642" cy="149078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BB28-DA9A-4C47-B736-7F8C8C63639D}">
      <dsp:nvSpPr>
        <dsp:cNvPr id="0" name=""/>
        <dsp:cNvSpPr/>
      </dsp:nvSpPr>
      <dsp:spPr>
        <a:xfrm>
          <a:off x="248944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868686"/>
        <a:ext cx="28573" cy="5714"/>
      </dsp:txXfrm>
    </dsp:sp>
    <dsp:sp modelId="{B269B1D9-1F1A-6A4C-A004-F297AC4D428E}">
      <dsp:nvSpPr>
        <dsp:cNvPr id="0" name=""/>
        <dsp:cNvSpPr/>
      </dsp:nvSpPr>
      <dsp:spPr>
        <a:xfrm>
          <a:off x="660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1:</a:t>
          </a:r>
          <a:r>
            <a:rPr lang="en-US" sz="1900" kern="1200" baseline="0" dirty="0" smtClean="0"/>
            <a:t> </a:t>
          </a:r>
          <a:r>
            <a:rPr lang="en-US" sz="1900" kern="1200" dirty="0" smtClean="0"/>
            <a:t>Calculate Relationship between BEV </a:t>
          </a:r>
          <a:r>
            <a:rPr lang="en-US" sz="1900" kern="1200" dirty="0" smtClean="0"/>
            <a:t>Registrations </a:t>
          </a:r>
          <a:r>
            <a:rPr lang="en-US" sz="1900" kern="1200" dirty="0" smtClean="0"/>
            <a:t>and GDP</a:t>
          </a:r>
          <a:endParaRPr lang="en-US" sz="1900" kern="1200" dirty="0"/>
        </a:p>
      </dsp:txBody>
      <dsp:txXfrm>
        <a:off x="6600" y="126151"/>
        <a:ext cx="2484642" cy="1490785"/>
      </dsp:txXfrm>
    </dsp:sp>
    <dsp:sp modelId="{A1F1B5CD-17D3-2643-9B53-518AF30C9FFB}">
      <dsp:nvSpPr>
        <dsp:cNvPr id="0" name=""/>
        <dsp:cNvSpPr/>
      </dsp:nvSpPr>
      <dsp:spPr>
        <a:xfrm>
          <a:off x="554555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868686"/>
        <a:ext cx="28573" cy="5714"/>
      </dsp:txXfrm>
    </dsp:sp>
    <dsp:sp modelId="{770FB6F0-32AD-A348-98E0-7CA7C5D12D19}">
      <dsp:nvSpPr>
        <dsp:cNvPr id="0" name=""/>
        <dsp:cNvSpPr/>
      </dsp:nvSpPr>
      <dsp:spPr>
        <a:xfrm>
          <a:off x="306271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2: </a:t>
          </a:r>
          <a:r>
            <a:rPr lang="en-US" sz="1900" kern="1200" dirty="0" smtClean="0"/>
            <a:t>Forecast </a:t>
          </a:r>
          <a:r>
            <a:rPr lang="en-US" sz="1900" kern="1200" dirty="0" smtClean="0"/>
            <a:t>GDP</a:t>
          </a:r>
          <a:endParaRPr lang="en-US" sz="1900" kern="1200" dirty="0"/>
        </a:p>
      </dsp:txBody>
      <dsp:txXfrm>
        <a:off x="3062710" y="126151"/>
        <a:ext cx="2484642" cy="1490785"/>
      </dsp:txXfrm>
    </dsp:sp>
    <dsp:sp modelId="{C154C5C4-A4EC-5C48-A60E-47B637164D7D}">
      <dsp:nvSpPr>
        <dsp:cNvPr id="0" name=""/>
        <dsp:cNvSpPr/>
      </dsp:nvSpPr>
      <dsp:spPr>
        <a:xfrm>
          <a:off x="1248921" y="1615136"/>
          <a:ext cx="6112219" cy="540867"/>
        </a:xfrm>
        <a:custGeom>
          <a:avLst/>
          <a:gdLst/>
          <a:ahLst/>
          <a:cxnLst/>
          <a:rect l="0" t="0" r="0" b="0"/>
          <a:pathLst>
            <a:path>
              <a:moveTo>
                <a:pt x="6112219" y="0"/>
              </a:moveTo>
              <a:lnTo>
                <a:pt x="6112219" y="287533"/>
              </a:lnTo>
              <a:lnTo>
                <a:pt x="0" y="287533"/>
              </a:lnTo>
              <a:lnTo>
                <a:pt x="0" y="54086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1559" y="1882713"/>
        <a:ext cx="306943" cy="5714"/>
      </dsp:txXfrm>
    </dsp:sp>
    <dsp:sp modelId="{C5905E25-E328-054F-B93E-88D7591971B0}">
      <dsp:nvSpPr>
        <dsp:cNvPr id="0" name=""/>
        <dsp:cNvSpPr/>
      </dsp:nvSpPr>
      <dsp:spPr>
        <a:xfrm>
          <a:off x="611882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3: </a:t>
          </a:r>
          <a:r>
            <a:rPr lang="en-US" sz="1900" kern="1200" dirty="0" smtClean="0"/>
            <a:t>Predict Future BEV Registrations </a:t>
          </a:r>
          <a:r>
            <a:rPr lang="en-US" sz="1900" kern="1200" dirty="0" smtClean="0"/>
            <a:t>based on Forecasted GDP </a:t>
          </a:r>
          <a:endParaRPr lang="en-US" sz="1900" kern="1200" dirty="0"/>
        </a:p>
      </dsp:txBody>
      <dsp:txXfrm>
        <a:off x="6118820" y="126151"/>
        <a:ext cx="2484642" cy="1490785"/>
      </dsp:txXfrm>
    </dsp:sp>
    <dsp:sp modelId="{CE2AD06E-EA74-C546-8409-FF4D329F5A8D}">
      <dsp:nvSpPr>
        <dsp:cNvPr id="0" name=""/>
        <dsp:cNvSpPr/>
      </dsp:nvSpPr>
      <dsp:spPr>
        <a:xfrm>
          <a:off x="248944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2930939"/>
        <a:ext cx="28573" cy="5714"/>
      </dsp:txXfrm>
    </dsp:sp>
    <dsp:sp modelId="{F7C673D9-C16B-FE4A-8425-A6F2422BA4D7}">
      <dsp:nvSpPr>
        <dsp:cNvPr id="0" name=""/>
        <dsp:cNvSpPr/>
      </dsp:nvSpPr>
      <dsp:spPr>
        <a:xfrm>
          <a:off x="660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4: </a:t>
          </a:r>
          <a:r>
            <a:rPr lang="en-US" sz="1900" kern="1200" dirty="0" smtClean="0"/>
            <a:t>Predict </a:t>
          </a:r>
          <a:r>
            <a:rPr lang="en-US" sz="1900" kern="1200" dirty="0" smtClean="0"/>
            <a:t>I-Pace </a:t>
          </a:r>
          <a:r>
            <a:rPr lang="en-US" sz="1900" kern="1200" dirty="0" smtClean="0"/>
            <a:t>Sales from Predicted</a:t>
          </a:r>
          <a:r>
            <a:rPr lang="en-US" sz="1900" kern="1200" baseline="0" dirty="0" smtClean="0"/>
            <a:t> Future </a:t>
          </a:r>
          <a:r>
            <a:rPr lang="en-US" sz="1900" kern="1200" baseline="0" dirty="0" smtClean="0"/>
            <a:t>BEV Registrations</a:t>
          </a:r>
          <a:endParaRPr lang="en-US" sz="1900" kern="1200" dirty="0"/>
        </a:p>
      </dsp:txBody>
      <dsp:txXfrm>
        <a:off x="6600" y="2188404"/>
        <a:ext cx="2484642" cy="1490785"/>
      </dsp:txXfrm>
    </dsp:sp>
    <dsp:sp modelId="{BA47D8E6-E67B-DE49-B8AD-63D31AA1D0E9}">
      <dsp:nvSpPr>
        <dsp:cNvPr id="0" name=""/>
        <dsp:cNvSpPr/>
      </dsp:nvSpPr>
      <dsp:spPr>
        <a:xfrm>
          <a:off x="554555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2930939"/>
        <a:ext cx="28573" cy="5714"/>
      </dsp:txXfrm>
    </dsp:sp>
    <dsp:sp modelId="{898F7C29-BD21-6E48-84C3-B8C749ADFEF4}">
      <dsp:nvSpPr>
        <dsp:cNvPr id="0" name=""/>
        <dsp:cNvSpPr/>
      </dsp:nvSpPr>
      <dsp:spPr>
        <a:xfrm>
          <a:off x="306271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5: </a:t>
          </a:r>
          <a:r>
            <a:rPr lang="en-US" sz="1900" kern="1200" dirty="0" smtClean="0"/>
            <a:t>Account for Acceptance Sale </a:t>
          </a:r>
          <a:endParaRPr lang="en-US" sz="1900" kern="1200" dirty="0"/>
        </a:p>
      </dsp:txBody>
      <dsp:txXfrm>
        <a:off x="3062710" y="2188404"/>
        <a:ext cx="2484642" cy="1490785"/>
      </dsp:txXfrm>
    </dsp:sp>
    <dsp:sp modelId="{FD00422A-D77C-8744-8FE1-6DA318365855}">
      <dsp:nvSpPr>
        <dsp:cNvPr id="0" name=""/>
        <dsp:cNvSpPr/>
      </dsp:nvSpPr>
      <dsp:spPr>
        <a:xfrm>
          <a:off x="4354252" y="3677389"/>
          <a:ext cx="3006889" cy="398423"/>
        </a:xfrm>
        <a:custGeom>
          <a:avLst/>
          <a:gdLst/>
          <a:ahLst/>
          <a:cxnLst/>
          <a:rect l="0" t="0" r="0" b="0"/>
          <a:pathLst>
            <a:path>
              <a:moveTo>
                <a:pt x="3006889" y="0"/>
              </a:moveTo>
              <a:lnTo>
                <a:pt x="3006889" y="216311"/>
              </a:lnTo>
              <a:lnTo>
                <a:pt x="0" y="216311"/>
              </a:lnTo>
              <a:lnTo>
                <a:pt x="0" y="398423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781763" y="3873743"/>
        <a:ext cx="151867" cy="5714"/>
      </dsp:txXfrm>
    </dsp:sp>
    <dsp:sp modelId="{81FECFB1-C274-9749-94FA-DB6F470F2134}">
      <dsp:nvSpPr>
        <dsp:cNvPr id="0" name=""/>
        <dsp:cNvSpPr/>
      </dsp:nvSpPr>
      <dsp:spPr>
        <a:xfrm>
          <a:off x="611882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6: </a:t>
          </a:r>
          <a:r>
            <a:rPr lang="en-US" sz="1900" b="0" kern="1200" dirty="0" smtClean="0">
              <a:solidFill>
                <a:schemeClr val="bg1"/>
              </a:solidFill>
            </a:rPr>
            <a:t>Project </a:t>
          </a:r>
          <a:r>
            <a:rPr lang="en-GB" sz="1900" b="0" i="0" kern="120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sz="1900" b="0" kern="1200" dirty="0" smtClean="0">
              <a:solidFill>
                <a:schemeClr val="bg1"/>
              </a:solidFill>
            </a:rPr>
            <a:t>Sales </a:t>
          </a:r>
          <a:r>
            <a:rPr lang="en-US" sz="1900" b="0" kern="1200" dirty="0" smtClean="0">
              <a:solidFill>
                <a:schemeClr val="bg1"/>
              </a:solidFill>
            </a:rPr>
            <a:t>until 2020/1</a:t>
          </a:r>
          <a:endParaRPr lang="en-US" sz="1900" b="0" kern="1200" dirty="0">
            <a:solidFill>
              <a:schemeClr val="bg1"/>
            </a:solidFill>
          </a:endParaRPr>
        </a:p>
      </dsp:txBody>
      <dsp:txXfrm>
        <a:off x="6118820" y="2188404"/>
        <a:ext cx="2484642" cy="1490785"/>
      </dsp:txXfrm>
    </dsp:sp>
    <dsp:sp modelId="{51C5A93E-519A-0345-8956-B38B52FB578B}">
      <dsp:nvSpPr>
        <dsp:cNvPr id="0" name=""/>
        <dsp:cNvSpPr/>
      </dsp:nvSpPr>
      <dsp:spPr>
        <a:xfrm>
          <a:off x="3111931" y="4108212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7: </a:t>
          </a:r>
          <a:r>
            <a:rPr lang="en-US" sz="1900" kern="1200" dirty="0" smtClean="0"/>
            <a:t>Calculate Total I-Pace Sales in FY2019</a:t>
          </a:r>
          <a:endParaRPr lang="en-US" sz="1900" kern="1200" dirty="0"/>
        </a:p>
      </dsp:txBody>
      <dsp:txXfrm>
        <a:off x="3111931" y="4108212"/>
        <a:ext cx="2484642" cy="149078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BB28-DA9A-4C47-B736-7F8C8C63639D}">
      <dsp:nvSpPr>
        <dsp:cNvPr id="0" name=""/>
        <dsp:cNvSpPr/>
      </dsp:nvSpPr>
      <dsp:spPr>
        <a:xfrm>
          <a:off x="248944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868686"/>
        <a:ext cx="28573" cy="5714"/>
      </dsp:txXfrm>
    </dsp:sp>
    <dsp:sp modelId="{B269B1D9-1F1A-6A4C-A004-F297AC4D428E}">
      <dsp:nvSpPr>
        <dsp:cNvPr id="0" name=""/>
        <dsp:cNvSpPr/>
      </dsp:nvSpPr>
      <dsp:spPr>
        <a:xfrm>
          <a:off x="660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1:</a:t>
          </a:r>
          <a:r>
            <a:rPr lang="en-US" sz="1900" kern="1200" baseline="0" dirty="0" smtClean="0"/>
            <a:t> </a:t>
          </a:r>
          <a:r>
            <a:rPr lang="en-US" sz="1900" kern="1200" dirty="0" smtClean="0"/>
            <a:t>Calculate Relationship between BEV </a:t>
          </a:r>
          <a:r>
            <a:rPr lang="en-US" sz="1900" kern="1200" dirty="0" smtClean="0"/>
            <a:t>Registrations </a:t>
          </a:r>
          <a:r>
            <a:rPr lang="en-US" sz="1900" kern="1200" dirty="0" smtClean="0"/>
            <a:t>and GDP</a:t>
          </a:r>
          <a:endParaRPr lang="en-US" sz="1900" kern="1200" dirty="0"/>
        </a:p>
      </dsp:txBody>
      <dsp:txXfrm>
        <a:off x="6600" y="126151"/>
        <a:ext cx="2484642" cy="1490785"/>
      </dsp:txXfrm>
    </dsp:sp>
    <dsp:sp modelId="{A1F1B5CD-17D3-2643-9B53-518AF30C9FFB}">
      <dsp:nvSpPr>
        <dsp:cNvPr id="0" name=""/>
        <dsp:cNvSpPr/>
      </dsp:nvSpPr>
      <dsp:spPr>
        <a:xfrm>
          <a:off x="554555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868686"/>
        <a:ext cx="28573" cy="5714"/>
      </dsp:txXfrm>
    </dsp:sp>
    <dsp:sp modelId="{770FB6F0-32AD-A348-98E0-7CA7C5D12D19}">
      <dsp:nvSpPr>
        <dsp:cNvPr id="0" name=""/>
        <dsp:cNvSpPr/>
      </dsp:nvSpPr>
      <dsp:spPr>
        <a:xfrm>
          <a:off x="306271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2: </a:t>
          </a:r>
          <a:r>
            <a:rPr lang="en-US" sz="1900" kern="1200" dirty="0" smtClean="0"/>
            <a:t>Forecast </a:t>
          </a:r>
          <a:r>
            <a:rPr lang="en-US" sz="1900" kern="1200" dirty="0" smtClean="0"/>
            <a:t>GDP</a:t>
          </a:r>
          <a:endParaRPr lang="en-US" sz="1900" kern="1200" dirty="0"/>
        </a:p>
      </dsp:txBody>
      <dsp:txXfrm>
        <a:off x="3062710" y="126151"/>
        <a:ext cx="2484642" cy="1490785"/>
      </dsp:txXfrm>
    </dsp:sp>
    <dsp:sp modelId="{C154C5C4-A4EC-5C48-A60E-47B637164D7D}">
      <dsp:nvSpPr>
        <dsp:cNvPr id="0" name=""/>
        <dsp:cNvSpPr/>
      </dsp:nvSpPr>
      <dsp:spPr>
        <a:xfrm>
          <a:off x="1248921" y="1615136"/>
          <a:ext cx="6112219" cy="540867"/>
        </a:xfrm>
        <a:custGeom>
          <a:avLst/>
          <a:gdLst/>
          <a:ahLst/>
          <a:cxnLst/>
          <a:rect l="0" t="0" r="0" b="0"/>
          <a:pathLst>
            <a:path>
              <a:moveTo>
                <a:pt x="6112219" y="0"/>
              </a:moveTo>
              <a:lnTo>
                <a:pt x="6112219" y="287533"/>
              </a:lnTo>
              <a:lnTo>
                <a:pt x="0" y="287533"/>
              </a:lnTo>
              <a:lnTo>
                <a:pt x="0" y="54086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1559" y="1882713"/>
        <a:ext cx="306943" cy="5714"/>
      </dsp:txXfrm>
    </dsp:sp>
    <dsp:sp modelId="{C5905E25-E328-054F-B93E-88D7591971B0}">
      <dsp:nvSpPr>
        <dsp:cNvPr id="0" name=""/>
        <dsp:cNvSpPr/>
      </dsp:nvSpPr>
      <dsp:spPr>
        <a:xfrm>
          <a:off x="611882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3: </a:t>
          </a:r>
          <a:r>
            <a:rPr lang="en-US" sz="1900" kern="1200" dirty="0" smtClean="0"/>
            <a:t>Predict Future BEV Registrations </a:t>
          </a:r>
          <a:r>
            <a:rPr lang="en-US" sz="1900" kern="1200" dirty="0" smtClean="0"/>
            <a:t>based on Forecasted GDP </a:t>
          </a:r>
          <a:endParaRPr lang="en-US" sz="1900" kern="1200" dirty="0"/>
        </a:p>
      </dsp:txBody>
      <dsp:txXfrm>
        <a:off x="6118820" y="126151"/>
        <a:ext cx="2484642" cy="1490785"/>
      </dsp:txXfrm>
    </dsp:sp>
    <dsp:sp modelId="{CE2AD06E-EA74-C546-8409-FF4D329F5A8D}">
      <dsp:nvSpPr>
        <dsp:cNvPr id="0" name=""/>
        <dsp:cNvSpPr/>
      </dsp:nvSpPr>
      <dsp:spPr>
        <a:xfrm>
          <a:off x="248944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2930939"/>
        <a:ext cx="28573" cy="5714"/>
      </dsp:txXfrm>
    </dsp:sp>
    <dsp:sp modelId="{F7C673D9-C16B-FE4A-8425-A6F2422BA4D7}">
      <dsp:nvSpPr>
        <dsp:cNvPr id="0" name=""/>
        <dsp:cNvSpPr/>
      </dsp:nvSpPr>
      <dsp:spPr>
        <a:xfrm>
          <a:off x="660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4: </a:t>
          </a:r>
          <a:r>
            <a:rPr lang="en-US" sz="1900" kern="1200" dirty="0" smtClean="0"/>
            <a:t>Predict </a:t>
          </a:r>
          <a:r>
            <a:rPr lang="en-US" sz="1900" kern="1200" dirty="0" smtClean="0"/>
            <a:t>I-Pace </a:t>
          </a:r>
          <a:r>
            <a:rPr lang="en-US" sz="1900" kern="1200" dirty="0" smtClean="0"/>
            <a:t>Sales from Predicted</a:t>
          </a:r>
          <a:r>
            <a:rPr lang="en-US" sz="1900" kern="1200" baseline="0" dirty="0" smtClean="0"/>
            <a:t> Future </a:t>
          </a:r>
          <a:r>
            <a:rPr lang="en-US" sz="1900" kern="1200" baseline="0" dirty="0" smtClean="0"/>
            <a:t>BEV Registrations</a:t>
          </a:r>
          <a:endParaRPr lang="en-US" sz="1900" kern="1200" dirty="0"/>
        </a:p>
      </dsp:txBody>
      <dsp:txXfrm>
        <a:off x="6600" y="2188404"/>
        <a:ext cx="2484642" cy="1490785"/>
      </dsp:txXfrm>
    </dsp:sp>
    <dsp:sp modelId="{BA47D8E6-E67B-DE49-B8AD-63D31AA1D0E9}">
      <dsp:nvSpPr>
        <dsp:cNvPr id="0" name=""/>
        <dsp:cNvSpPr/>
      </dsp:nvSpPr>
      <dsp:spPr>
        <a:xfrm>
          <a:off x="554555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2930939"/>
        <a:ext cx="28573" cy="5714"/>
      </dsp:txXfrm>
    </dsp:sp>
    <dsp:sp modelId="{898F7C29-BD21-6E48-84C3-B8C749ADFEF4}">
      <dsp:nvSpPr>
        <dsp:cNvPr id="0" name=""/>
        <dsp:cNvSpPr/>
      </dsp:nvSpPr>
      <dsp:spPr>
        <a:xfrm>
          <a:off x="306271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5: </a:t>
          </a:r>
          <a:r>
            <a:rPr lang="en-US" sz="1900" kern="1200" dirty="0" smtClean="0"/>
            <a:t>Account for Acceptance Sale </a:t>
          </a:r>
          <a:endParaRPr lang="en-US" sz="1900" kern="1200" dirty="0"/>
        </a:p>
      </dsp:txBody>
      <dsp:txXfrm>
        <a:off x="3062710" y="2188404"/>
        <a:ext cx="2484642" cy="1490785"/>
      </dsp:txXfrm>
    </dsp:sp>
    <dsp:sp modelId="{FD00422A-D77C-8744-8FE1-6DA318365855}">
      <dsp:nvSpPr>
        <dsp:cNvPr id="0" name=""/>
        <dsp:cNvSpPr/>
      </dsp:nvSpPr>
      <dsp:spPr>
        <a:xfrm>
          <a:off x="4354252" y="3677389"/>
          <a:ext cx="3006889" cy="398423"/>
        </a:xfrm>
        <a:custGeom>
          <a:avLst/>
          <a:gdLst/>
          <a:ahLst/>
          <a:cxnLst/>
          <a:rect l="0" t="0" r="0" b="0"/>
          <a:pathLst>
            <a:path>
              <a:moveTo>
                <a:pt x="3006889" y="0"/>
              </a:moveTo>
              <a:lnTo>
                <a:pt x="3006889" y="216311"/>
              </a:lnTo>
              <a:lnTo>
                <a:pt x="0" y="216311"/>
              </a:lnTo>
              <a:lnTo>
                <a:pt x="0" y="398423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781763" y="3873743"/>
        <a:ext cx="151867" cy="5714"/>
      </dsp:txXfrm>
    </dsp:sp>
    <dsp:sp modelId="{81FECFB1-C274-9749-94FA-DB6F470F2134}">
      <dsp:nvSpPr>
        <dsp:cNvPr id="0" name=""/>
        <dsp:cNvSpPr/>
      </dsp:nvSpPr>
      <dsp:spPr>
        <a:xfrm>
          <a:off x="611882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6: </a:t>
          </a:r>
          <a:r>
            <a:rPr lang="en-US" sz="1900" b="0" kern="1200" dirty="0" smtClean="0">
              <a:solidFill>
                <a:schemeClr val="bg1"/>
              </a:solidFill>
            </a:rPr>
            <a:t>Project </a:t>
          </a:r>
          <a:r>
            <a:rPr lang="en-GB" sz="1900" b="0" i="0" kern="120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sz="1900" b="0" kern="1200" dirty="0" smtClean="0">
              <a:solidFill>
                <a:schemeClr val="bg1"/>
              </a:solidFill>
            </a:rPr>
            <a:t>Sales </a:t>
          </a:r>
          <a:r>
            <a:rPr lang="en-US" sz="1900" b="0" kern="1200" dirty="0" smtClean="0">
              <a:solidFill>
                <a:schemeClr val="bg1"/>
              </a:solidFill>
            </a:rPr>
            <a:t>until 2020/1</a:t>
          </a:r>
          <a:endParaRPr lang="en-US" sz="1900" b="0" kern="1200" dirty="0">
            <a:solidFill>
              <a:schemeClr val="bg1"/>
            </a:solidFill>
          </a:endParaRPr>
        </a:p>
      </dsp:txBody>
      <dsp:txXfrm>
        <a:off x="6118820" y="2188404"/>
        <a:ext cx="2484642" cy="1490785"/>
      </dsp:txXfrm>
    </dsp:sp>
    <dsp:sp modelId="{51C5A93E-519A-0345-8956-B38B52FB578B}">
      <dsp:nvSpPr>
        <dsp:cNvPr id="0" name=""/>
        <dsp:cNvSpPr/>
      </dsp:nvSpPr>
      <dsp:spPr>
        <a:xfrm>
          <a:off x="3111931" y="4108212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7: </a:t>
          </a:r>
          <a:r>
            <a:rPr lang="en-US" sz="1900" kern="1200" dirty="0" smtClean="0"/>
            <a:t>Calculate Total I-Pace Sales in FY2019</a:t>
          </a:r>
          <a:endParaRPr lang="en-US" sz="1900" kern="1200" dirty="0"/>
        </a:p>
      </dsp:txBody>
      <dsp:txXfrm>
        <a:off x="3111931" y="4108212"/>
        <a:ext cx="2484642" cy="149078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66321A-251D-47DE-B959-C00F5D19A3F1}">
      <dsp:nvSpPr>
        <dsp:cNvPr id="0" name=""/>
        <dsp:cNvSpPr/>
      </dsp:nvSpPr>
      <dsp:spPr>
        <a:xfrm>
          <a:off x="175" y="0"/>
          <a:ext cx="755633" cy="2221998"/>
        </a:xfrm>
        <a:prstGeom prst="roundRect">
          <a:avLst>
            <a:gd name="adj" fmla="val 5000"/>
          </a:avLst>
        </a:prstGeom>
        <a:noFill/>
        <a:ln w="28575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lvl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Early Adopters 0-Q1</a:t>
          </a:r>
          <a:endParaRPr lang="en-US" sz="1400" kern="1200" dirty="0"/>
        </a:p>
      </dsp:txBody>
      <dsp:txXfrm rot="16200000">
        <a:off x="-835280" y="835456"/>
        <a:ext cx="1822038" cy="151126"/>
      </dsp:txXfrm>
    </dsp:sp>
    <dsp:sp modelId="{00546AFB-F021-427A-99C0-866939A172F5}">
      <dsp:nvSpPr>
        <dsp:cNvPr id="0" name=""/>
        <dsp:cNvSpPr/>
      </dsp:nvSpPr>
      <dsp:spPr>
        <a:xfrm>
          <a:off x="791490" y="0"/>
          <a:ext cx="755633" cy="2221998"/>
        </a:xfrm>
        <a:prstGeom prst="roundRect">
          <a:avLst>
            <a:gd name="adj" fmla="val 5000"/>
          </a:avLst>
        </a:prstGeom>
        <a:noFill/>
        <a:ln w="25400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lvl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Acceptance Q1-Q2</a:t>
          </a:r>
          <a:endParaRPr lang="en-US" sz="1400" kern="1200" dirty="0"/>
        </a:p>
      </dsp:txBody>
      <dsp:txXfrm rot="16200000">
        <a:off x="-43965" y="835456"/>
        <a:ext cx="1822038" cy="151126"/>
      </dsp:txXfrm>
    </dsp:sp>
    <dsp:sp modelId="{0C7F22EE-88C8-4DB7-AE63-0D2A2614E203}">
      <dsp:nvSpPr>
        <dsp:cNvPr id="0" name=""/>
        <dsp:cNvSpPr/>
      </dsp:nvSpPr>
      <dsp:spPr>
        <a:xfrm rot="5400000">
          <a:off x="719373" y="721047"/>
          <a:ext cx="133323" cy="11334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243866-C882-4E47-8DDD-62C345EB3325}">
      <dsp:nvSpPr>
        <dsp:cNvPr id="0" name=""/>
        <dsp:cNvSpPr/>
      </dsp:nvSpPr>
      <dsp:spPr>
        <a:xfrm>
          <a:off x="1564337" y="0"/>
          <a:ext cx="755633" cy="2221998"/>
        </a:xfrm>
        <a:prstGeom prst="roundRect">
          <a:avLst>
            <a:gd name="adj" fmla="val 5000"/>
          </a:avLst>
        </a:pr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lvl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Saturation Q2-present</a:t>
          </a:r>
          <a:endParaRPr lang="en-US" sz="1400" kern="1200" dirty="0"/>
        </a:p>
      </dsp:txBody>
      <dsp:txXfrm rot="16200000">
        <a:off x="728881" y="835456"/>
        <a:ext cx="1822038" cy="151126"/>
      </dsp:txXfrm>
    </dsp:sp>
    <dsp:sp modelId="{AC43C836-B566-4AE2-A418-75C1A45A7C57}">
      <dsp:nvSpPr>
        <dsp:cNvPr id="0" name=""/>
        <dsp:cNvSpPr/>
      </dsp:nvSpPr>
      <dsp:spPr>
        <a:xfrm rot="5400000">
          <a:off x="1501454" y="721047"/>
          <a:ext cx="133323" cy="11334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BB28-DA9A-4C47-B736-7F8C8C63639D}">
      <dsp:nvSpPr>
        <dsp:cNvPr id="0" name=""/>
        <dsp:cNvSpPr/>
      </dsp:nvSpPr>
      <dsp:spPr>
        <a:xfrm>
          <a:off x="248944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868686"/>
        <a:ext cx="28573" cy="5714"/>
      </dsp:txXfrm>
    </dsp:sp>
    <dsp:sp modelId="{B269B1D9-1F1A-6A4C-A004-F297AC4D428E}">
      <dsp:nvSpPr>
        <dsp:cNvPr id="0" name=""/>
        <dsp:cNvSpPr/>
      </dsp:nvSpPr>
      <dsp:spPr>
        <a:xfrm>
          <a:off x="660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1:</a:t>
          </a:r>
          <a:r>
            <a:rPr lang="en-US" sz="1900" kern="1200" baseline="0" dirty="0" smtClean="0"/>
            <a:t> </a:t>
          </a:r>
          <a:r>
            <a:rPr lang="en-US" sz="1900" kern="1200" dirty="0" smtClean="0"/>
            <a:t>Calculate Relationship between BEV </a:t>
          </a:r>
          <a:r>
            <a:rPr lang="en-US" sz="1900" kern="1200" dirty="0" smtClean="0"/>
            <a:t>Registrations </a:t>
          </a:r>
          <a:r>
            <a:rPr lang="en-US" sz="1900" kern="1200" dirty="0" smtClean="0"/>
            <a:t>and GDP</a:t>
          </a:r>
          <a:endParaRPr lang="en-US" sz="1900" kern="1200" dirty="0"/>
        </a:p>
      </dsp:txBody>
      <dsp:txXfrm>
        <a:off x="6600" y="126151"/>
        <a:ext cx="2484642" cy="1490785"/>
      </dsp:txXfrm>
    </dsp:sp>
    <dsp:sp modelId="{A1F1B5CD-17D3-2643-9B53-518AF30C9FFB}">
      <dsp:nvSpPr>
        <dsp:cNvPr id="0" name=""/>
        <dsp:cNvSpPr/>
      </dsp:nvSpPr>
      <dsp:spPr>
        <a:xfrm>
          <a:off x="554555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868686"/>
        <a:ext cx="28573" cy="5714"/>
      </dsp:txXfrm>
    </dsp:sp>
    <dsp:sp modelId="{770FB6F0-32AD-A348-98E0-7CA7C5D12D19}">
      <dsp:nvSpPr>
        <dsp:cNvPr id="0" name=""/>
        <dsp:cNvSpPr/>
      </dsp:nvSpPr>
      <dsp:spPr>
        <a:xfrm>
          <a:off x="306271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2: </a:t>
          </a:r>
          <a:r>
            <a:rPr lang="en-US" sz="1900" kern="1200" dirty="0" smtClean="0"/>
            <a:t>Forecast </a:t>
          </a:r>
          <a:r>
            <a:rPr lang="en-US" sz="1900" kern="1200" dirty="0" smtClean="0"/>
            <a:t>GDP</a:t>
          </a:r>
          <a:endParaRPr lang="en-US" sz="1900" kern="1200" dirty="0"/>
        </a:p>
      </dsp:txBody>
      <dsp:txXfrm>
        <a:off x="3062710" y="126151"/>
        <a:ext cx="2484642" cy="1490785"/>
      </dsp:txXfrm>
    </dsp:sp>
    <dsp:sp modelId="{C154C5C4-A4EC-5C48-A60E-47B637164D7D}">
      <dsp:nvSpPr>
        <dsp:cNvPr id="0" name=""/>
        <dsp:cNvSpPr/>
      </dsp:nvSpPr>
      <dsp:spPr>
        <a:xfrm>
          <a:off x="1248921" y="1615136"/>
          <a:ext cx="6112219" cy="540867"/>
        </a:xfrm>
        <a:custGeom>
          <a:avLst/>
          <a:gdLst/>
          <a:ahLst/>
          <a:cxnLst/>
          <a:rect l="0" t="0" r="0" b="0"/>
          <a:pathLst>
            <a:path>
              <a:moveTo>
                <a:pt x="6112219" y="0"/>
              </a:moveTo>
              <a:lnTo>
                <a:pt x="6112219" y="287533"/>
              </a:lnTo>
              <a:lnTo>
                <a:pt x="0" y="287533"/>
              </a:lnTo>
              <a:lnTo>
                <a:pt x="0" y="54086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1559" y="1882713"/>
        <a:ext cx="306943" cy="5714"/>
      </dsp:txXfrm>
    </dsp:sp>
    <dsp:sp modelId="{C5905E25-E328-054F-B93E-88D7591971B0}">
      <dsp:nvSpPr>
        <dsp:cNvPr id="0" name=""/>
        <dsp:cNvSpPr/>
      </dsp:nvSpPr>
      <dsp:spPr>
        <a:xfrm>
          <a:off x="611882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3: </a:t>
          </a:r>
          <a:r>
            <a:rPr lang="en-US" sz="1900" kern="1200" dirty="0" smtClean="0"/>
            <a:t>Predict Future BEV Registrations </a:t>
          </a:r>
          <a:r>
            <a:rPr lang="en-US" sz="1900" kern="1200" dirty="0" smtClean="0"/>
            <a:t>based on Forecasted GDP </a:t>
          </a:r>
          <a:endParaRPr lang="en-US" sz="1900" kern="1200" dirty="0"/>
        </a:p>
      </dsp:txBody>
      <dsp:txXfrm>
        <a:off x="6118820" y="126151"/>
        <a:ext cx="2484642" cy="1490785"/>
      </dsp:txXfrm>
    </dsp:sp>
    <dsp:sp modelId="{CE2AD06E-EA74-C546-8409-FF4D329F5A8D}">
      <dsp:nvSpPr>
        <dsp:cNvPr id="0" name=""/>
        <dsp:cNvSpPr/>
      </dsp:nvSpPr>
      <dsp:spPr>
        <a:xfrm>
          <a:off x="248944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2930939"/>
        <a:ext cx="28573" cy="5714"/>
      </dsp:txXfrm>
    </dsp:sp>
    <dsp:sp modelId="{F7C673D9-C16B-FE4A-8425-A6F2422BA4D7}">
      <dsp:nvSpPr>
        <dsp:cNvPr id="0" name=""/>
        <dsp:cNvSpPr/>
      </dsp:nvSpPr>
      <dsp:spPr>
        <a:xfrm>
          <a:off x="660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4: </a:t>
          </a:r>
          <a:r>
            <a:rPr lang="en-US" sz="1900" kern="1200" dirty="0" smtClean="0"/>
            <a:t>Predict </a:t>
          </a:r>
          <a:r>
            <a:rPr lang="en-US" sz="1900" kern="1200" dirty="0" smtClean="0"/>
            <a:t>I-Pace </a:t>
          </a:r>
          <a:r>
            <a:rPr lang="en-US" sz="1900" kern="1200" dirty="0" smtClean="0"/>
            <a:t>Sales from Predicted</a:t>
          </a:r>
          <a:r>
            <a:rPr lang="en-US" sz="1900" kern="1200" baseline="0" dirty="0" smtClean="0"/>
            <a:t> Future </a:t>
          </a:r>
          <a:r>
            <a:rPr lang="en-US" sz="1900" kern="1200" baseline="0" dirty="0" smtClean="0"/>
            <a:t>BEV Registrations</a:t>
          </a:r>
          <a:endParaRPr lang="en-US" sz="1900" kern="1200" dirty="0"/>
        </a:p>
      </dsp:txBody>
      <dsp:txXfrm>
        <a:off x="6600" y="2188404"/>
        <a:ext cx="2484642" cy="1490785"/>
      </dsp:txXfrm>
    </dsp:sp>
    <dsp:sp modelId="{BA47D8E6-E67B-DE49-B8AD-63D31AA1D0E9}">
      <dsp:nvSpPr>
        <dsp:cNvPr id="0" name=""/>
        <dsp:cNvSpPr/>
      </dsp:nvSpPr>
      <dsp:spPr>
        <a:xfrm>
          <a:off x="554555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2930939"/>
        <a:ext cx="28573" cy="5714"/>
      </dsp:txXfrm>
    </dsp:sp>
    <dsp:sp modelId="{898F7C29-BD21-6E48-84C3-B8C749ADFEF4}">
      <dsp:nvSpPr>
        <dsp:cNvPr id="0" name=""/>
        <dsp:cNvSpPr/>
      </dsp:nvSpPr>
      <dsp:spPr>
        <a:xfrm>
          <a:off x="306271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5: </a:t>
          </a:r>
          <a:r>
            <a:rPr lang="en-US" sz="1900" kern="1200" dirty="0" smtClean="0"/>
            <a:t>Account for Acceptance Sale </a:t>
          </a:r>
          <a:endParaRPr lang="en-US" sz="1900" kern="1200" dirty="0"/>
        </a:p>
      </dsp:txBody>
      <dsp:txXfrm>
        <a:off x="3062710" y="2188404"/>
        <a:ext cx="2484642" cy="1490785"/>
      </dsp:txXfrm>
    </dsp:sp>
    <dsp:sp modelId="{FD00422A-D77C-8744-8FE1-6DA318365855}">
      <dsp:nvSpPr>
        <dsp:cNvPr id="0" name=""/>
        <dsp:cNvSpPr/>
      </dsp:nvSpPr>
      <dsp:spPr>
        <a:xfrm>
          <a:off x="4354252" y="3677389"/>
          <a:ext cx="3006889" cy="398423"/>
        </a:xfrm>
        <a:custGeom>
          <a:avLst/>
          <a:gdLst/>
          <a:ahLst/>
          <a:cxnLst/>
          <a:rect l="0" t="0" r="0" b="0"/>
          <a:pathLst>
            <a:path>
              <a:moveTo>
                <a:pt x="3006889" y="0"/>
              </a:moveTo>
              <a:lnTo>
                <a:pt x="3006889" y="216311"/>
              </a:lnTo>
              <a:lnTo>
                <a:pt x="0" y="216311"/>
              </a:lnTo>
              <a:lnTo>
                <a:pt x="0" y="398423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781763" y="3873743"/>
        <a:ext cx="151867" cy="5714"/>
      </dsp:txXfrm>
    </dsp:sp>
    <dsp:sp modelId="{81FECFB1-C274-9749-94FA-DB6F470F2134}">
      <dsp:nvSpPr>
        <dsp:cNvPr id="0" name=""/>
        <dsp:cNvSpPr/>
      </dsp:nvSpPr>
      <dsp:spPr>
        <a:xfrm>
          <a:off x="611882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6: </a:t>
          </a:r>
          <a:r>
            <a:rPr lang="en-US" sz="1900" b="0" kern="1200" dirty="0" smtClean="0">
              <a:solidFill>
                <a:schemeClr val="bg1"/>
              </a:solidFill>
            </a:rPr>
            <a:t>Project </a:t>
          </a:r>
          <a:r>
            <a:rPr lang="en-GB" sz="1900" b="0" i="0" kern="120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sz="1900" b="0" kern="1200" dirty="0" smtClean="0">
              <a:solidFill>
                <a:schemeClr val="bg1"/>
              </a:solidFill>
            </a:rPr>
            <a:t>Sales </a:t>
          </a:r>
          <a:r>
            <a:rPr lang="en-US" sz="1900" b="0" kern="1200" dirty="0" smtClean="0">
              <a:solidFill>
                <a:schemeClr val="bg1"/>
              </a:solidFill>
            </a:rPr>
            <a:t>until 2020/1</a:t>
          </a:r>
          <a:endParaRPr lang="en-US" sz="1900" b="0" kern="1200" dirty="0">
            <a:solidFill>
              <a:schemeClr val="bg1"/>
            </a:solidFill>
          </a:endParaRPr>
        </a:p>
      </dsp:txBody>
      <dsp:txXfrm>
        <a:off x="6118820" y="2188404"/>
        <a:ext cx="2484642" cy="1490785"/>
      </dsp:txXfrm>
    </dsp:sp>
    <dsp:sp modelId="{51C5A93E-519A-0345-8956-B38B52FB578B}">
      <dsp:nvSpPr>
        <dsp:cNvPr id="0" name=""/>
        <dsp:cNvSpPr/>
      </dsp:nvSpPr>
      <dsp:spPr>
        <a:xfrm>
          <a:off x="3111931" y="4108212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7: </a:t>
          </a:r>
          <a:r>
            <a:rPr lang="en-US" sz="1900" kern="1200" dirty="0" smtClean="0"/>
            <a:t>Calculate Total I-Pace Sales in FY2019</a:t>
          </a:r>
          <a:endParaRPr lang="en-US" sz="1900" kern="1200" dirty="0"/>
        </a:p>
      </dsp:txBody>
      <dsp:txXfrm>
        <a:off x="3111931" y="4108212"/>
        <a:ext cx="2484642" cy="149078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BB28-DA9A-4C47-B736-7F8C8C63639D}">
      <dsp:nvSpPr>
        <dsp:cNvPr id="0" name=""/>
        <dsp:cNvSpPr/>
      </dsp:nvSpPr>
      <dsp:spPr>
        <a:xfrm>
          <a:off x="248944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868686"/>
        <a:ext cx="28573" cy="5714"/>
      </dsp:txXfrm>
    </dsp:sp>
    <dsp:sp modelId="{B269B1D9-1F1A-6A4C-A004-F297AC4D428E}">
      <dsp:nvSpPr>
        <dsp:cNvPr id="0" name=""/>
        <dsp:cNvSpPr/>
      </dsp:nvSpPr>
      <dsp:spPr>
        <a:xfrm>
          <a:off x="660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1:</a:t>
          </a:r>
          <a:r>
            <a:rPr lang="en-US" sz="1900" kern="1200" baseline="0" dirty="0" smtClean="0"/>
            <a:t> </a:t>
          </a:r>
          <a:r>
            <a:rPr lang="en-US" sz="1900" kern="1200" dirty="0" smtClean="0"/>
            <a:t>Calculate Relationship between BEV </a:t>
          </a:r>
          <a:r>
            <a:rPr lang="en-US" sz="1900" kern="1200" dirty="0" smtClean="0"/>
            <a:t>Registrations </a:t>
          </a:r>
          <a:r>
            <a:rPr lang="en-US" sz="1900" kern="1200" dirty="0" smtClean="0"/>
            <a:t>and GDP</a:t>
          </a:r>
          <a:endParaRPr lang="en-US" sz="1900" kern="1200" dirty="0"/>
        </a:p>
      </dsp:txBody>
      <dsp:txXfrm>
        <a:off x="6600" y="126151"/>
        <a:ext cx="2484642" cy="1490785"/>
      </dsp:txXfrm>
    </dsp:sp>
    <dsp:sp modelId="{A1F1B5CD-17D3-2643-9B53-518AF30C9FFB}">
      <dsp:nvSpPr>
        <dsp:cNvPr id="0" name=""/>
        <dsp:cNvSpPr/>
      </dsp:nvSpPr>
      <dsp:spPr>
        <a:xfrm>
          <a:off x="5545552" y="825823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868686"/>
        <a:ext cx="28573" cy="5714"/>
      </dsp:txXfrm>
    </dsp:sp>
    <dsp:sp modelId="{770FB6F0-32AD-A348-98E0-7CA7C5D12D19}">
      <dsp:nvSpPr>
        <dsp:cNvPr id="0" name=""/>
        <dsp:cNvSpPr/>
      </dsp:nvSpPr>
      <dsp:spPr>
        <a:xfrm>
          <a:off x="306271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2: </a:t>
          </a:r>
          <a:r>
            <a:rPr lang="en-US" sz="1900" kern="1200" dirty="0" smtClean="0"/>
            <a:t>Forecast </a:t>
          </a:r>
          <a:r>
            <a:rPr lang="en-US" sz="1900" kern="1200" dirty="0" smtClean="0"/>
            <a:t>GDP</a:t>
          </a:r>
          <a:endParaRPr lang="en-US" sz="1900" kern="1200" dirty="0"/>
        </a:p>
      </dsp:txBody>
      <dsp:txXfrm>
        <a:off x="3062710" y="126151"/>
        <a:ext cx="2484642" cy="1490785"/>
      </dsp:txXfrm>
    </dsp:sp>
    <dsp:sp modelId="{C154C5C4-A4EC-5C48-A60E-47B637164D7D}">
      <dsp:nvSpPr>
        <dsp:cNvPr id="0" name=""/>
        <dsp:cNvSpPr/>
      </dsp:nvSpPr>
      <dsp:spPr>
        <a:xfrm>
          <a:off x="1248921" y="1615136"/>
          <a:ext cx="6112219" cy="540867"/>
        </a:xfrm>
        <a:custGeom>
          <a:avLst/>
          <a:gdLst/>
          <a:ahLst/>
          <a:cxnLst/>
          <a:rect l="0" t="0" r="0" b="0"/>
          <a:pathLst>
            <a:path>
              <a:moveTo>
                <a:pt x="6112219" y="0"/>
              </a:moveTo>
              <a:lnTo>
                <a:pt x="6112219" y="287533"/>
              </a:lnTo>
              <a:lnTo>
                <a:pt x="0" y="287533"/>
              </a:lnTo>
              <a:lnTo>
                <a:pt x="0" y="54086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1559" y="1882713"/>
        <a:ext cx="306943" cy="5714"/>
      </dsp:txXfrm>
    </dsp:sp>
    <dsp:sp modelId="{C5905E25-E328-054F-B93E-88D7591971B0}">
      <dsp:nvSpPr>
        <dsp:cNvPr id="0" name=""/>
        <dsp:cNvSpPr/>
      </dsp:nvSpPr>
      <dsp:spPr>
        <a:xfrm>
          <a:off x="6118820" y="126151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3: </a:t>
          </a:r>
          <a:r>
            <a:rPr lang="en-US" sz="1900" kern="1200" dirty="0" smtClean="0"/>
            <a:t>Predict Future BEV Registrations </a:t>
          </a:r>
          <a:r>
            <a:rPr lang="en-US" sz="1900" kern="1200" dirty="0" smtClean="0"/>
            <a:t>based on Forecasted GDP </a:t>
          </a:r>
          <a:endParaRPr lang="en-US" sz="1900" kern="1200" dirty="0"/>
        </a:p>
      </dsp:txBody>
      <dsp:txXfrm>
        <a:off x="6118820" y="126151"/>
        <a:ext cx="2484642" cy="1490785"/>
      </dsp:txXfrm>
    </dsp:sp>
    <dsp:sp modelId="{CE2AD06E-EA74-C546-8409-FF4D329F5A8D}">
      <dsp:nvSpPr>
        <dsp:cNvPr id="0" name=""/>
        <dsp:cNvSpPr/>
      </dsp:nvSpPr>
      <dsp:spPr>
        <a:xfrm>
          <a:off x="248944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45589" y="2930939"/>
        <a:ext cx="28573" cy="5714"/>
      </dsp:txXfrm>
    </dsp:sp>
    <dsp:sp modelId="{F7C673D9-C16B-FE4A-8425-A6F2422BA4D7}">
      <dsp:nvSpPr>
        <dsp:cNvPr id="0" name=""/>
        <dsp:cNvSpPr/>
      </dsp:nvSpPr>
      <dsp:spPr>
        <a:xfrm>
          <a:off x="660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4: </a:t>
          </a:r>
          <a:r>
            <a:rPr lang="en-US" sz="1900" kern="1200" dirty="0" smtClean="0"/>
            <a:t>Predict </a:t>
          </a:r>
          <a:r>
            <a:rPr lang="en-US" sz="1900" kern="1200" dirty="0" smtClean="0"/>
            <a:t>I-Pace </a:t>
          </a:r>
          <a:r>
            <a:rPr lang="en-US" sz="1900" kern="1200" dirty="0" smtClean="0"/>
            <a:t>Sales from Predicted</a:t>
          </a:r>
          <a:r>
            <a:rPr lang="en-US" sz="1900" kern="1200" baseline="0" dirty="0" smtClean="0"/>
            <a:t> Future </a:t>
          </a:r>
          <a:r>
            <a:rPr lang="en-US" sz="1900" kern="1200" baseline="0" dirty="0" smtClean="0"/>
            <a:t>BEV Registrations</a:t>
          </a:r>
          <a:endParaRPr lang="en-US" sz="1900" kern="1200" dirty="0"/>
        </a:p>
      </dsp:txBody>
      <dsp:txXfrm>
        <a:off x="6600" y="2188404"/>
        <a:ext cx="2484642" cy="1490785"/>
      </dsp:txXfrm>
    </dsp:sp>
    <dsp:sp modelId="{BA47D8E6-E67B-DE49-B8AD-63D31AA1D0E9}">
      <dsp:nvSpPr>
        <dsp:cNvPr id="0" name=""/>
        <dsp:cNvSpPr/>
      </dsp:nvSpPr>
      <dsp:spPr>
        <a:xfrm>
          <a:off x="5545552" y="2888077"/>
          <a:ext cx="5408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0867" y="45720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01699" y="2930939"/>
        <a:ext cx="28573" cy="5714"/>
      </dsp:txXfrm>
    </dsp:sp>
    <dsp:sp modelId="{898F7C29-BD21-6E48-84C3-B8C749ADFEF4}">
      <dsp:nvSpPr>
        <dsp:cNvPr id="0" name=""/>
        <dsp:cNvSpPr/>
      </dsp:nvSpPr>
      <dsp:spPr>
        <a:xfrm>
          <a:off x="306271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5: </a:t>
          </a:r>
          <a:r>
            <a:rPr lang="en-US" sz="1900" kern="1200" dirty="0" smtClean="0"/>
            <a:t>Account for Acceptance Sale </a:t>
          </a:r>
          <a:endParaRPr lang="en-US" sz="1900" kern="1200" dirty="0"/>
        </a:p>
      </dsp:txBody>
      <dsp:txXfrm>
        <a:off x="3062710" y="2188404"/>
        <a:ext cx="2484642" cy="1490785"/>
      </dsp:txXfrm>
    </dsp:sp>
    <dsp:sp modelId="{FD00422A-D77C-8744-8FE1-6DA318365855}">
      <dsp:nvSpPr>
        <dsp:cNvPr id="0" name=""/>
        <dsp:cNvSpPr/>
      </dsp:nvSpPr>
      <dsp:spPr>
        <a:xfrm>
          <a:off x="4354252" y="3677389"/>
          <a:ext cx="3006889" cy="398423"/>
        </a:xfrm>
        <a:custGeom>
          <a:avLst/>
          <a:gdLst/>
          <a:ahLst/>
          <a:cxnLst/>
          <a:rect l="0" t="0" r="0" b="0"/>
          <a:pathLst>
            <a:path>
              <a:moveTo>
                <a:pt x="3006889" y="0"/>
              </a:moveTo>
              <a:lnTo>
                <a:pt x="3006889" y="216311"/>
              </a:lnTo>
              <a:lnTo>
                <a:pt x="0" y="216311"/>
              </a:lnTo>
              <a:lnTo>
                <a:pt x="0" y="398423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781763" y="3873743"/>
        <a:ext cx="151867" cy="5714"/>
      </dsp:txXfrm>
    </dsp:sp>
    <dsp:sp modelId="{81FECFB1-C274-9749-94FA-DB6F470F2134}">
      <dsp:nvSpPr>
        <dsp:cNvPr id="0" name=""/>
        <dsp:cNvSpPr/>
      </dsp:nvSpPr>
      <dsp:spPr>
        <a:xfrm>
          <a:off x="6118820" y="2188404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6: </a:t>
          </a:r>
          <a:r>
            <a:rPr lang="en-US" sz="1900" b="0" kern="1200" dirty="0" smtClean="0">
              <a:solidFill>
                <a:schemeClr val="bg1"/>
              </a:solidFill>
            </a:rPr>
            <a:t>Project </a:t>
          </a:r>
          <a:r>
            <a:rPr lang="en-GB" sz="1900" b="0" i="0" kern="1200" dirty="0" smtClean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I-PACE </a:t>
          </a:r>
          <a:r>
            <a:rPr lang="en-US" sz="1900" b="0" kern="1200" dirty="0" smtClean="0">
              <a:solidFill>
                <a:schemeClr val="bg1"/>
              </a:solidFill>
            </a:rPr>
            <a:t>Sales </a:t>
          </a:r>
          <a:r>
            <a:rPr lang="en-US" sz="1900" b="0" kern="1200" dirty="0" smtClean="0">
              <a:solidFill>
                <a:schemeClr val="bg1"/>
              </a:solidFill>
            </a:rPr>
            <a:t>until 2020/1</a:t>
          </a:r>
          <a:endParaRPr lang="en-US" sz="1900" b="0" kern="1200" dirty="0">
            <a:solidFill>
              <a:schemeClr val="bg1"/>
            </a:solidFill>
          </a:endParaRPr>
        </a:p>
      </dsp:txBody>
      <dsp:txXfrm>
        <a:off x="6118820" y="2188404"/>
        <a:ext cx="2484642" cy="1490785"/>
      </dsp:txXfrm>
    </dsp:sp>
    <dsp:sp modelId="{51C5A93E-519A-0345-8956-B38B52FB578B}">
      <dsp:nvSpPr>
        <dsp:cNvPr id="0" name=""/>
        <dsp:cNvSpPr/>
      </dsp:nvSpPr>
      <dsp:spPr>
        <a:xfrm>
          <a:off x="3111931" y="4108212"/>
          <a:ext cx="2484642" cy="149078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Step 7: </a:t>
          </a:r>
          <a:r>
            <a:rPr lang="en-US" sz="1900" kern="1200" dirty="0" smtClean="0"/>
            <a:t>Calculate Total I-Pace Sales in FY2019</a:t>
          </a:r>
          <a:endParaRPr lang="en-US" sz="1900" kern="1200" dirty="0"/>
        </a:p>
      </dsp:txBody>
      <dsp:txXfrm>
        <a:off x="3111931" y="4108212"/>
        <a:ext cx="2484642" cy="14907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40C811-D0D1-41FA-B91B-9F7B6311DF60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DE570-58F0-4940-B4E1-C0B1C44F33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172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DE570-58F0-4940-B4E1-C0B1C44F33D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4189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DE570-58F0-4940-B4E1-C0B1C44F33DE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449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870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841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1135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2431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8086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673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9497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16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4863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411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126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C903C-048C-4BBF-B6C5-137BA173BB8B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880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11.png"/><Relationship Id="rId7" Type="http://schemas.openxmlformats.org/officeDocument/2006/relationships/diagramColors" Target="../diagrams/colors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3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image" Target="../media/image11.png"/><Relationship Id="rId7" Type="http://schemas.openxmlformats.org/officeDocument/2006/relationships/diagramColors" Target="../diagrams/colors1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Relationship Id="rId9" Type="http://schemas.openxmlformats.org/officeDocument/2006/relationships/chart" Target="../charts/char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A04060-B880-49CD-A874-1FC4838B7880}"/>
              </a:ext>
            </a:extLst>
          </p:cNvPr>
          <p:cNvSpPr/>
          <p:nvPr/>
        </p:nvSpPr>
        <p:spPr>
          <a:xfrm>
            <a:off x="284085" y="5433134"/>
            <a:ext cx="2450237" cy="1269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B23204-7FD1-462F-BFF5-7B6F4C8CC551}"/>
              </a:ext>
            </a:extLst>
          </p:cNvPr>
          <p:cNvSpPr txBox="1"/>
          <p:nvPr/>
        </p:nvSpPr>
        <p:spPr>
          <a:xfrm>
            <a:off x="284085" y="5779311"/>
            <a:ext cx="2849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14C462"/>
                </a:solidFill>
                <a:latin typeface="Futura LT Pro Book" panose="020B0502020204020303" pitchFamily="34" charset="0"/>
              </a:rPr>
              <a:t>96 Great Suffolk Street</a:t>
            </a:r>
          </a:p>
          <a:p>
            <a:r>
              <a:rPr lang="en-GB" dirty="0">
                <a:solidFill>
                  <a:srgbClr val="14C462"/>
                </a:solidFill>
                <a:latin typeface="Futura LT Pro Book" panose="020B0502020204020303" pitchFamily="34" charset="0"/>
              </a:rPr>
              <a:t>London, United Kingdom</a:t>
            </a:r>
          </a:p>
          <a:p>
            <a:r>
              <a:rPr lang="en-GB" dirty="0">
                <a:solidFill>
                  <a:srgbClr val="14C462"/>
                </a:solidFill>
                <a:latin typeface="Futura LT Pro Book" panose="020B0502020204020303" pitchFamily="34" charset="0"/>
              </a:rPr>
              <a:t>SE1 0BE</a:t>
            </a:r>
          </a:p>
        </p:txBody>
      </p:sp>
    </p:spTree>
    <p:extLst>
      <p:ext uri="{BB962C8B-B14F-4D97-AF65-F5344CB8AC3E}">
        <p14:creationId xmlns:p14="http://schemas.microsoft.com/office/powerpoint/2010/main" val="108768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Choosing a Model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5822132"/>
              </p:ext>
            </p:extLst>
          </p:nvPr>
        </p:nvGraphicFramePr>
        <p:xfrm>
          <a:off x="781235" y="1040154"/>
          <a:ext cx="7560000" cy="50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/>
          <p:cNvSpPr/>
          <p:nvPr/>
        </p:nvSpPr>
        <p:spPr>
          <a:xfrm>
            <a:off x="8229600" y="3035497"/>
            <a:ext cx="4055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Futura LT Pro Book" panose="020B0502020204020303" pitchFamily="34" charset="0"/>
              </a:rPr>
              <a:t>Unsuitable Model</a:t>
            </a:r>
          </a:p>
          <a:p>
            <a:r>
              <a:rPr lang="en-GB" sz="2400" dirty="0">
                <a:latin typeface="Futura LT Pro Book" panose="020B0502020204020303" pitchFamily="34" charset="0"/>
                <a:sym typeface="Wingdings"/>
              </a:rPr>
              <a:t> Approx. weak correlation of 0.3</a:t>
            </a:r>
            <a:endParaRPr lang="en-GB" sz="2400" dirty="0">
              <a:latin typeface="Futura LT Pro Book" panose="020B05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195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Choosing a Model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2571126"/>
              </p:ext>
            </p:extLst>
          </p:nvPr>
        </p:nvGraphicFramePr>
        <p:xfrm>
          <a:off x="781235" y="1040154"/>
          <a:ext cx="7560000" cy="50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/>
          <p:cNvSpPr/>
          <p:nvPr/>
        </p:nvSpPr>
        <p:spPr>
          <a:xfrm>
            <a:off x="8341235" y="3144655"/>
            <a:ext cx="365460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Futura LT Pro Book" panose="020B0502020204020303" pitchFamily="34" charset="0"/>
              </a:rPr>
              <a:t>Possible Model</a:t>
            </a:r>
          </a:p>
          <a:p>
            <a:r>
              <a:rPr lang="en-GB" sz="2400" dirty="0">
                <a:latin typeface="Futura LT Pro Book" panose="020B0502020204020303" pitchFamily="34" charset="0"/>
                <a:sym typeface="Wingdings"/>
              </a:rPr>
              <a:t> Approx. Correlation 0.8</a:t>
            </a:r>
            <a:endParaRPr lang="en-GB" sz="2400" dirty="0">
              <a:latin typeface="Futura LT Pro Book" panose="020B05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804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Choosing a Model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9999022"/>
              </p:ext>
            </p:extLst>
          </p:nvPr>
        </p:nvGraphicFramePr>
        <p:xfrm>
          <a:off x="781235" y="1104328"/>
          <a:ext cx="7560000" cy="50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/>
          <p:cNvSpPr/>
          <p:nvPr/>
        </p:nvSpPr>
        <p:spPr>
          <a:xfrm>
            <a:off x="8341235" y="1846261"/>
            <a:ext cx="3739929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latin typeface="Futura LT Pro Book" panose="020B0502020204020303" pitchFamily="34" charset="0"/>
              </a:rPr>
              <a:t>Chosen Model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GB" sz="2400" dirty="0" smtClean="0">
                <a:latin typeface="Futura LT Pro Book" panose="020B0502020204020303" pitchFamily="34" charset="0"/>
                <a:sym typeface="Wingdings"/>
              </a:rPr>
              <a:t>Strong </a:t>
            </a:r>
            <a:r>
              <a:rPr lang="en-GB" sz="2400" dirty="0">
                <a:latin typeface="Futura LT Pro Book" panose="020B0502020204020303" pitchFamily="34" charset="0"/>
                <a:sym typeface="Wingdings"/>
              </a:rPr>
              <a:t>a</a:t>
            </a:r>
            <a:r>
              <a:rPr lang="en-GB" sz="2400" dirty="0" smtClean="0">
                <a:latin typeface="Futura LT Pro Book" panose="020B0502020204020303" pitchFamily="34" charset="0"/>
                <a:sym typeface="Wingdings"/>
              </a:rPr>
              <a:t>pprox</a:t>
            </a:r>
            <a:r>
              <a:rPr lang="en-GB" sz="2400" dirty="0">
                <a:latin typeface="Futura LT Pro Book" panose="020B0502020204020303" pitchFamily="34" charset="0"/>
                <a:sym typeface="Wingdings"/>
              </a:rPr>
              <a:t>. </a:t>
            </a:r>
            <a:r>
              <a:rPr lang="en-GB" sz="2400" dirty="0" smtClean="0">
                <a:latin typeface="Futura LT Pro Book" panose="020B0502020204020303" pitchFamily="34" charset="0"/>
                <a:sym typeface="Wingdings"/>
              </a:rPr>
              <a:t>correlation </a:t>
            </a:r>
            <a:r>
              <a:rPr lang="en-GB" sz="2400" dirty="0">
                <a:latin typeface="Futura LT Pro Book" panose="020B0502020204020303" pitchFamily="34" charset="0"/>
                <a:sym typeface="Wingdings"/>
              </a:rPr>
              <a:t>of </a:t>
            </a:r>
            <a:r>
              <a:rPr lang="en-GB" sz="2400" dirty="0" smtClean="0">
                <a:latin typeface="Futura LT Pro Book" panose="020B0502020204020303" pitchFamily="34" charset="0"/>
                <a:sym typeface="Wingdings"/>
              </a:rPr>
              <a:t>0.98.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endParaRPr lang="en-GB" sz="2400" dirty="0">
              <a:latin typeface="Futura LT Pro Book" panose="020B0502020204020303" pitchFamily="34" charset="0"/>
              <a:sym typeface="Wingdings"/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GB" sz="2400" dirty="0" smtClean="0">
                <a:latin typeface="Futura LT Pro Book" panose="020B0502020204020303" pitchFamily="34" charset="0"/>
                <a:sym typeface="Wingdings"/>
              </a:rPr>
              <a:t>The registration of commercial vehicles follows the growth of GDP as demand for road transport is related to the state of the economy.</a:t>
            </a:r>
            <a:endParaRPr lang="en-GB" sz="2400" dirty="0">
              <a:latin typeface="Futura LT Pro Book" panose="020B05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356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7 Step GDP Model 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079863347"/>
              </p:ext>
            </p:extLst>
          </p:nvPr>
        </p:nvGraphicFramePr>
        <p:xfrm>
          <a:off x="1698172" y="975981"/>
          <a:ext cx="8610063" cy="5867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7522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91570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1:</a:t>
            </a:r>
            <a:r>
              <a:rPr lang="en-US" sz="2800" dirty="0"/>
              <a:t> Calculate Relationship between BEV Registrations and </a:t>
            </a:r>
            <a:r>
              <a:rPr lang="en-US" sz="2800" dirty="0" smtClean="0"/>
              <a:t>GDP</a:t>
            </a:r>
            <a:r>
              <a:rPr lang="en-GB" sz="2800" b="1" dirty="0" smtClean="0">
                <a:latin typeface="Futura LT Pro Book" panose="020B0502020204020303" pitchFamily="34" charset="0"/>
              </a:rPr>
              <a:t> 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640762"/>
              </p:ext>
            </p:extLst>
          </p:nvPr>
        </p:nvGraphicFramePr>
        <p:xfrm>
          <a:off x="5652148" y="3468972"/>
          <a:ext cx="6331458" cy="2877165"/>
        </p:xfrm>
        <a:graphic>
          <a:graphicData uri="http://schemas.openxmlformats.org/drawingml/2006/table">
            <a:tbl>
              <a:tblPr firstRow="1">
                <a:tableStyleId>{6E25E649-3F16-4E02-A733-19D2CDBF48F0}</a:tableStyleId>
              </a:tblPr>
              <a:tblGrid>
                <a:gridCol w="1460829">
                  <a:extLst>
                    <a:ext uri="{9D8B030D-6E8A-4147-A177-3AD203B41FA5}">
                      <a16:colId xmlns:a16="http://schemas.microsoft.com/office/drawing/2014/main" val="4211755790"/>
                    </a:ext>
                  </a:extLst>
                </a:gridCol>
                <a:gridCol w="4870629">
                  <a:extLst>
                    <a:ext uri="{9D8B030D-6E8A-4147-A177-3AD203B41FA5}">
                      <a16:colId xmlns:a16="http://schemas.microsoft.com/office/drawing/2014/main" val="4003195178"/>
                    </a:ext>
                  </a:extLst>
                </a:gridCol>
              </a:tblGrid>
              <a:tr h="408285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Model</a:t>
                      </a:r>
                      <a:endParaRPr lang="en-GB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Equation</a:t>
                      </a:r>
                      <a:endParaRPr lang="en-GB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120589823"/>
                  </a:ext>
                </a:extLst>
              </a:tr>
              <a:tr h="767552"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u="none" strike="noStrike" dirty="0">
                          <a:effectLst/>
                        </a:rPr>
                        <a:t>Tesla X 75D</a:t>
                      </a:r>
                      <a:endParaRPr lang="en-GB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u="none" strike="noStrike" dirty="0" smtClean="0">
                          <a:effectLst/>
                        </a:rPr>
                        <a:t>Sales </a:t>
                      </a:r>
                      <a:r>
                        <a:rPr lang="en-GB" sz="1800" u="none" strike="noStrike" dirty="0">
                          <a:effectLst/>
                        </a:rPr>
                        <a:t>= </a:t>
                      </a:r>
                      <a:r>
                        <a:rPr lang="en-GB" sz="1800" u="none" strike="noStrike" dirty="0" smtClean="0">
                          <a:effectLst/>
                        </a:rPr>
                        <a:t>0.00000534748618854819GDP</a:t>
                      </a:r>
                      <a:r>
                        <a:rPr lang="en-GB" sz="1800" u="none" strike="noStrike" baseline="30000" dirty="0" smtClean="0">
                          <a:effectLst/>
                        </a:rPr>
                        <a:t>2</a:t>
                      </a:r>
                      <a:r>
                        <a:rPr lang="en-GB" sz="1800" u="none" strike="noStrike" dirty="0" smtClean="0">
                          <a:effectLst/>
                        </a:rPr>
                        <a:t> </a:t>
                      </a:r>
                      <a:r>
                        <a:rPr lang="en-GB" sz="1800" u="none" strike="noStrike" dirty="0">
                          <a:effectLst/>
                        </a:rPr>
                        <a:t>- </a:t>
                      </a:r>
                      <a:r>
                        <a:rPr lang="en-GB" sz="1800" u="none" strike="noStrike" dirty="0" smtClean="0">
                          <a:effectLst/>
                        </a:rPr>
                        <a:t>5.15133739455078000000GDP </a:t>
                      </a:r>
                      <a:r>
                        <a:rPr lang="en-GB" sz="1800" u="none" strike="noStrike" dirty="0">
                          <a:effectLst/>
                        </a:rPr>
                        <a:t>+ 1,240,509.05562289000000000000</a:t>
                      </a:r>
                      <a:endParaRPr lang="en-GB" sz="1800" b="0" i="0" u="none" strike="noStrike" dirty="0">
                        <a:solidFill>
                          <a:srgbClr val="595959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20102974"/>
                  </a:ext>
                </a:extLst>
              </a:tr>
              <a:tr h="767552"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u="none" strike="noStrike" dirty="0">
                          <a:effectLst/>
                        </a:rPr>
                        <a:t>Tesla X P100D</a:t>
                      </a:r>
                      <a:endParaRPr lang="en-GB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 smtClean="0">
                          <a:effectLst/>
                        </a:rPr>
                        <a:t>Sales </a:t>
                      </a:r>
                      <a:r>
                        <a:rPr lang="en-GB" sz="1800" u="none" strike="noStrike" dirty="0">
                          <a:effectLst/>
                        </a:rPr>
                        <a:t>= </a:t>
                      </a:r>
                      <a:r>
                        <a:rPr lang="en-GB" sz="1800" u="none" strike="noStrike" dirty="0" smtClean="0">
                          <a:effectLst/>
                        </a:rPr>
                        <a:t>0.00000006996578157462GDP</a:t>
                      </a:r>
                      <a:r>
                        <a:rPr lang="en-GB" sz="1800" u="none" strike="noStrike" baseline="30000" dirty="0" smtClean="0">
                          <a:effectLst/>
                        </a:rPr>
                        <a:t>2</a:t>
                      </a:r>
                      <a:r>
                        <a:rPr lang="en-GB" sz="1800" u="none" strike="noStrike" dirty="0" smtClean="0">
                          <a:effectLst/>
                        </a:rPr>
                        <a:t> </a:t>
                      </a:r>
                      <a:r>
                        <a:rPr lang="en-GB" sz="1800" u="none" strike="noStrike" dirty="0">
                          <a:effectLst/>
                        </a:rPr>
                        <a:t>- </a:t>
                      </a:r>
                      <a:r>
                        <a:rPr lang="en-GB" sz="1800" u="none" strike="noStrike" dirty="0" smtClean="0">
                          <a:effectLst/>
                        </a:rPr>
                        <a:t>0.04436387807905510000GDP </a:t>
                      </a:r>
                      <a:r>
                        <a:rPr lang="en-GB" sz="1800" u="none" strike="noStrike" dirty="0">
                          <a:effectLst/>
                        </a:rPr>
                        <a:t>+ </a:t>
                      </a:r>
                      <a:r>
                        <a:rPr lang="en-GB" sz="1800" u="none" strike="noStrike" dirty="0" smtClean="0">
                          <a:effectLst/>
                        </a:rPr>
                        <a:t>5,125.87803119847000000000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688394258"/>
                  </a:ext>
                </a:extLst>
              </a:tr>
              <a:tr h="767552">
                <a:tc>
                  <a:txBody>
                    <a:bodyPr/>
                    <a:lstStyle/>
                    <a:p>
                      <a:pPr algn="l" fontAlgn="ctr"/>
                      <a:r>
                        <a:rPr lang="en-GB" sz="1800" u="none" strike="noStrike">
                          <a:effectLst/>
                        </a:rPr>
                        <a:t>BMW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 smtClean="0">
                          <a:effectLst/>
                        </a:rPr>
                        <a:t>Sales </a:t>
                      </a:r>
                      <a:r>
                        <a:rPr lang="en-GB" sz="1800" u="none" strike="noStrike" dirty="0">
                          <a:effectLst/>
                        </a:rPr>
                        <a:t>= -</a:t>
                      </a:r>
                      <a:r>
                        <a:rPr lang="en-GB" sz="1800" u="none" strike="noStrike" dirty="0" smtClean="0">
                          <a:effectLst/>
                        </a:rPr>
                        <a:t>0.000002887039285739190GDP</a:t>
                      </a:r>
                      <a:r>
                        <a:rPr lang="en-GB" sz="1800" u="none" strike="noStrike" baseline="30000" dirty="0" smtClean="0">
                          <a:effectLst/>
                        </a:rPr>
                        <a:t>2</a:t>
                      </a:r>
                      <a:r>
                        <a:rPr lang="en-GB" sz="1800" u="none" strike="noStrike" dirty="0" smtClean="0">
                          <a:effectLst/>
                        </a:rPr>
                        <a:t> </a:t>
                      </a:r>
                      <a:r>
                        <a:rPr lang="en-GB" sz="1800" u="none" strike="noStrike" dirty="0">
                          <a:effectLst/>
                        </a:rPr>
                        <a:t>+ </a:t>
                      </a:r>
                      <a:r>
                        <a:rPr lang="en-GB" sz="1800" u="none" strike="noStrike" dirty="0" smtClean="0">
                          <a:effectLst/>
                        </a:rPr>
                        <a:t>2.958595143648500000000GDP </a:t>
                      </a:r>
                      <a:r>
                        <a:rPr lang="en-GB" sz="1800" u="none" strike="noStrike" dirty="0">
                          <a:effectLst/>
                        </a:rPr>
                        <a:t>- </a:t>
                      </a:r>
                      <a:r>
                        <a:rPr lang="en-GB" sz="1800" u="none" strike="noStrike" dirty="0" smtClean="0">
                          <a:effectLst/>
                        </a:rPr>
                        <a:t>754,279.581280185000000000000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874932686"/>
                  </a:ext>
                </a:extLst>
              </a:tr>
            </a:tbl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7466882"/>
              </p:ext>
            </p:extLst>
          </p:nvPr>
        </p:nvGraphicFramePr>
        <p:xfrm>
          <a:off x="193408" y="1837756"/>
          <a:ext cx="5458740" cy="39444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574323" y="1837756"/>
            <a:ext cx="60035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Plotting GDP against a Car Models BEV Registrations allows for a line of best fit to be plotted.</a:t>
            </a:r>
          </a:p>
          <a:p>
            <a:r>
              <a:rPr lang="en-US" sz="2000" dirty="0" smtClean="0"/>
              <a:t>An equation to determine the no. Sales depending on GDP can then be successfully derived for each car model.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072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54858" y="443968"/>
            <a:ext cx="816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 smtClean="0"/>
              <a:t>Step 2: </a:t>
            </a:r>
            <a:r>
              <a:rPr lang="en-US" sz="2800" dirty="0"/>
              <a:t>Forecast </a:t>
            </a:r>
            <a:r>
              <a:rPr lang="en-US" sz="2800" dirty="0" smtClean="0"/>
              <a:t>GDP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4344528"/>
              </p:ext>
            </p:extLst>
          </p:nvPr>
        </p:nvGraphicFramePr>
        <p:xfrm>
          <a:off x="2298495" y="1074126"/>
          <a:ext cx="7647071" cy="32595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823299" y="4390002"/>
            <a:ext cx="85974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Excel Forecast Function: uses data </a:t>
            </a:r>
            <a:r>
              <a:rPr lang="en-GB" dirty="0"/>
              <a:t>provided </a:t>
            </a:r>
            <a:r>
              <a:rPr lang="en-GB" dirty="0" smtClean="0"/>
              <a:t>to </a:t>
            </a:r>
            <a:r>
              <a:rPr lang="en-GB" dirty="0"/>
              <a:t>extrapolate potential future </a:t>
            </a:r>
            <a:r>
              <a:rPr lang="en-GB" dirty="0" smtClean="0"/>
              <a:t>data harnessing liner regression.</a:t>
            </a:r>
          </a:p>
          <a:p>
            <a:endParaRPr lang="en-GB" dirty="0"/>
          </a:p>
          <a:p>
            <a:r>
              <a:rPr lang="en-GB" dirty="0"/>
              <a:t>T</a:t>
            </a:r>
            <a:r>
              <a:rPr lang="en-GB" dirty="0" smtClean="0"/>
              <a:t>riple </a:t>
            </a:r>
            <a:r>
              <a:rPr lang="en-GB" dirty="0"/>
              <a:t>exponential smoothing (</a:t>
            </a:r>
            <a:r>
              <a:rPr lang="en-GB" dirty="0" smtClean="0"/>
              <a:t>ETS) </a:t>
            </a:r>
            <a:r>
              <a:rPr lang="en-GB" dirty="0"/>
              <a:t>weights the </a:t>
            </a:r>
            <a:r>
              <a:rPr lang="en-GB" dirty="0" smtClean="0"/>
              <a:t>values </a:t>
            </a:r>
            <a:r>
              <a:rPr lang="en-GB" dirty="0"/>
              <a:t>in your series so that more recent values are more heavily weighted and further past values are less weighted</a:t>
            </a:r>
            <a:r>
              <a:rPr lang="en-GB" dirty="0" smtClean="0"/>
              <a:t>.</a:t>
            </a:r>
          </a:p>
          <a:p>
            <a:r>
              <a:rPr lang="en-GB" dirty="0" smtClean="0"/>
              <a:t>Confidence Interval: 95%</a:t>
            </a:r>
          </a:p>
        </p:txBody>
      </p:sp>
    </p:spTree>
    <p:extLst>
      <p:ext uri="{BB962C8B-B14F-4D97-AF65-F5344CB8AC3E}">
        <p14:creationId xmlns:p14="http://schemas.microsoft.com/office/powerpoint/2010/main" val="1908478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4" y="452761"/>
            <a:ext cx="97255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3: </a:t>
            </a:r>
            <a:r>
              <a:rPr lang="en-US" sz="2800" dirty="0"/>
              <a:t>Predict Future BEV Registrations based on Forecasted GDP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630DA8-3C91-4416-BDBB-F1B58EC1C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3574218"/>
              </p:ext>
            </p:extLst>
          </p:nvPr>
        </p:nvGraphicFramePr>
        <p:xfrm>
          <a:off x="1698172" y="4807489"/>
          <a:ext cx="900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2069665"/>
              </p:ext>
            </p:extLst>
          </p:nvPr>
        </p:nvGraphicFramePr>
        <p:xfrm>
          <a:off x="1698172" y="2835511"/>
          <a:ext cx="900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7264494"/>
              </p:ext>
            </p:extLst>
          </p:nvPr>
        </p:nvGraphicFramePr>
        <p:xfrm>
          <a:off x="1698172" y="901277"/>
          <a:ext cx="900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9357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7 Step GDP Model 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/>
          </p:nvPr>
        </p:nvGraphicFramePr>
        <p:xfrm>
          <a:off x="1698172" y="975981"/>
          <a:ext cx="8610063" cy="5867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193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/>
          <p:cNvSpPr/>
          <p:nvPr/>
        </p:nvSpPr>
        <p:spPr>
          <a:xfrm>
            <a:off x="4512249" y="987708"/>
            <a:ext cx="2966213" cy="174084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/>
          <p:cNvSpPr/>
          <p:nvPr/>
        </p:nvSpPr>
        <p:spPr>
          <a:xfrm>
            <a:off x="7560242" y="975980"/>
            <a:ext cx="2966213" cy="1740843"/>
          </a:xfrm>
          <a:prstGeom prst="ellipse">
            <a:avLst/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547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4" y="452761"/>
            <a:ext cx="81781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2: </a:t>
            </a:r>
            <a:r>
              <a:rPr lang="en-US" sz="2800" dirty="0"/>
              <a:t>Forecast </a:t>
            </a:r>
            <a:r>
              <a:rPr lang="en-US" sz="2800" dirty="0" smtClean="0"/>
              <a:t>GDP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2525"/>
              </p:ext>
            </p:extLst>
          </p:nvPr>
        </p:nvGraphicFramePr>
        <p:xfrm>
          <a:off x="865754" y="1558656"/>
          <a:ext cx="4202545" cy="4524562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82862">
                  <a:extLst>
                    <a:ext uri="{9D8B030D-6E8A-4147-A177-3AD203B41FA5}">
                      <a16:colId xmlns:a16="http://schemas.microsoft.com/office/drawing/2014/main" val="1202282127"/>
                    </a:ext>
                  </a:extLst>
                </a:gridCol>
                <a:gridCol w="1740088">
                  <a:extLst>
                    <a:ext uri="{9D8B030D-6E8A-4147-A177-3AD203B41FA5}">
                      <a16:colId xmlns:a16="http://schemas.microsoft.com/office/drawing/2014/main" val="753731619"/>
                    </a:ext>
                  </a:extLst>
                </a:gridCol>
                <a:gridCol w="1679595">
                  <a:extLst>
                    <a:ext uri="{9D8B030D-6E8A-4147-A177-3AD203B41FA5}">
                      <a16:colId xmlns:a16="http://schemas.microsoft.com/office/drawing/2014/main" val="1187847799"/>
                    </a:ext>
                  </a:extLst>
                </a:gridCol>
              </a:tblGrid>
              <a:tr h="68408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</a:rPr>
                        <a:t>Quarter</a:t>
                      </a:r>
                      <a:endParaRPr lang="en-GB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</a:rPr>
                        <a:t>Growth (%)</a:t>
                      </a:r>
                      <a:endParaRPr lang="en-GB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 smtClean="0">
                          <a:effectLst/>
                        </a:rPr>
                        <a:t>GDP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(£/Million)</a:t>
                      </a:r>
                      <a:endParaRPr lang="en-GB" sz="1800" b="1" i="0" u="none" strike="noStrike" dirty="0" smtClean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81645708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2016/4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0.7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 485 897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715304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2017/1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0.3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 487 422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191786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2017/2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0.2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 488 624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8246282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2017/3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0.5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 490 876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9258215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2017/4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 492 785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4956161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2018/1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0.1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 493 278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7984611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2018/2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0.4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495251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883352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2018/3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0.5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497727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247159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2018/4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0.3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499221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569486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2019/1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500718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4924350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2019/2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502220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1812773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2019/3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503727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7421481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2019/4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505238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423385"/>
                  </a:ext>
                </a:extLst>
              </a:tr>
              <a:tr h="2537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2020/1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506754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618940"/>
                  </a:ext>
                </a:extLst>
              </a:tr>
            </a:tbl>
          </a:graphicData>
        </a:graphic>
      </p:graphicFrame>
      <p:sp>
        <p:nvSpPr>
          <p:cNvPr id="10" name="Right Brace 9"/>
          <p:cNvSpPr/>
          <p:nvPr/>
        </p:nvSpPr>
        <p:spPr>
          <a:xfrm>
            <a:off x="5116412" y="2451501"/>
            <a:ext cx="253072" cy="1575554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Right Brace 11"/>
          <p:cNvSpPr/>
          <p:nvPr/>
        </p:nvSpPr>
        <p:spPr>
          <a:xfrm>
            <a:off x="5127053" y="4275690"/>
            <a:ext cx="242431" cy="1663291"/>
          </a:xfrm>
          <a:prstGeom prst="rightBrace">
            <a:avLst>
              <a:gd name="adj1" fmla="val 8333"/>
              <a:gd name="adj2" fmla="val 5048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/>
          <p:cNvSpPr/>
          <p:nvPr/>
        </p:nvSpPr>
        <p:spPr>
          <a:xfrm>
            <a:off x="1691111" y="4142830"/>
            <a:ext cx="3425300" cy="30909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486399" y="2916112"/>
            <a:ext cx="8405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Known Data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5486399" y="4784169"/>
            <a:ext cx="1236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Forecasted Data</a:t>
            </a:r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789665" y="980067"/>
            <a:ext cx="5256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Futura LT Pro Book"/>
              </a:rPr>
              <a:t>European Commission GDP Forecast</a:t>
            </a:r>
            <a:endParaRPr lang="en-GB" sz="2400" dirty="0">
              <a:latin typeface="Futura LT Pro Book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722836" y="1441732"/>
            <a:ext cx="427030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Excel Forecast calculation relies solely upon  known GDP </a:t>
            </a:r>
            <a:r>
              <a:rPr lang="en-GB" sz="2400" dirty="0" smtClean="0"/>
              <a:t>values.</a:t>
            </a:r>
            <a:endParaRPr lang="en-GB" sz="2400" dirty="0" smtClean="0"/>
          </a:p>
          <a:p>
            <a:endParaRPr lang="en-GB" sz="2400" dirty="0"/>
          </a:p>
          <a:p>
            <a:r>
              <a:rPr lang="en-GB" sz="2400" dirty="0" smtClean="0"/>
              <a:t>European Commission Forecast calculation is dependent on known GDP and several external factors.</a:t>
            </a:r>
          </a:p>
          <a:p>
            <a:r>
              <a:rPr lang="en-GB" sz="2400" dirty="0" smtClean="0"/>
              <a:t>The European Commission is a trusted source.</a:t>
            </a:r>
          </a:p>
          <a:p>
            <a:r>
              <a:rPr lang="en-GB" sz="2400" dirty="0" smtClean="0">
                <a:sym typeface="Wingdings"/>
              </a:rPr>
              <a:t> More Reliable Forecast</a:t>
            </a:r>
            <a:endParaRPr lang="en-GB" sz="2400" dirty="0" smtClean="0"/>
          </a:p>
          <a:p>
            <a:endParaRPr lang="en-GB" sz="2400" dirty="0"/>
          </a:p>
          <a:p>
            <a:r>
              <a:rPr lang="en-GB" sz="2400" dirty="0" smtClean="0"/>
              <a:t>Can accuracy be improved further?</a:t>
            </a:r>
          </a:p>
        </p:txBody>
      </p:sp>
    </p:spTree>
    <p:extLst>
      <p:ext uri="{BB962C8B-B14F-4D97-AF65-F5344CB8AC3E}">
        <p14:creationId xmlns:p14="http://schemas.microsoft.com/office/powerpoint/2010/main" val="416349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4" y="452761"/>
            <a:ext cx="81781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2: </a:t>
            </a:r>
            <a:r>
              <a:rPr lang="en-US" sz="2800" dirty="0"/>
              <a:t>Forecast </a:t>
            </a:r>
            <a:r>
              <a:rPr lang="en-US" sz="2800" dirty="0" smtClean="0"/>
              <a:t>GDP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439113"/>
              </p:ext>
            </p:extLst>
          </p:nvPr>
        </p:nvGraphicFramePr>
        <p:xfrm>
          <a:off x="838766" y="1458610"/>
          <a:ext cx="4175999" cy="460328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77916">
                  <a:extLst>
                    <a:ext uri="{9D8B030D-6E8A-4147-A177-3AD203B41FA5}">
                      <a16:colId xmlns:a16="http://schemas.microsoft.com/office/drawing/2014/main" val="3547324517"/>
                    </a:ext>
                  </a:extLst>
                </a:gridCol>
                <a:gridCol w="1729098">
                  <a:extLst>
                    <a:ext uri="{9D8B030D-6E8A-4147-A177-3AD203B41FA5}">
                      <a16:colId xmlns:a16="http://schemas.microsoft.com/office/drawing/2014/main" val="1261925440"/>
                    </a:ext>
                  </a:extLst>
                </a:gridCol>
                <a:gridCol w="1668985">
                  <a:extLst>
                    <a:ext uri="{9D8B030D-6E8A-4147-A177-3AD203B41FA5}">
                      <a16:colId xmlns:a16="http://schemas.microsoft.com/office/drawing/2014/main" val="514112260"/>
                    </a:ext>
                  </a:extLst>
                </a:gridCol>
              </a:tblGrid>
              <a:tr h="762800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</a:rPr>
                        <a:t>Quarter</a:t>
                      </a:r>
                      <a:endParaRPr lang="en-GB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</a:rPr>
                        <a:t>Growth (%)</a:t>
                      </a:r>
                      <a:endParaRPr lang="en-GB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 smtClean="0">
                          <a:effectLst/>
                        </a:rPr>
                        <a:t>GDP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(£/Million)</a:t>
                      </a:r>
                      <a:endParaRPr lang="en-GB" sz="1800" b="1" i="0" u="none" strike="noStrike" dirty="0" smtClean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12051004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2016/4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0.7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 485 897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711846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2017/1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0.3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 487 422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865436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2017/2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0.2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 488 624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0453176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2017/3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0.5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 490 876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722396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2017/4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0.4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 492 785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205076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2018/1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0.1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 493 278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47519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2018/2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0.4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495251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539737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2018/3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0.6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498223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288245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2018/4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0.3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499717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89006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2019/1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0.3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501216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1287044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2019/2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502720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6619577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2019/3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504228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586975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2019/4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505741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753768"/>
                  </a:ext>
                </a:extLst>
              </a:tr>
              <a:tr h="27414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2020/1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507258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493785"/>
                  </a:ext>
                </a:extLst>
              </a:tr>
            </a:tbl>
          </a:graphicData>
        </a:graphic>
      </p:graphicFrame>
      <p:sp>
        <p:nvSpPr>
          <p:cNvPr id="3" name="Right Brace 2"/>
          <p:cNvSpPr/>
          <p:nvPr/>
        </p:nvSpPr>
        <p:spPr>
          <a:xfrm>
            <a:off x="5046541" y="2335736"/>
            <a:ext cx="487639" cy="1958109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ight Brace 3"/>
          <p:cNvSpPr/>
          <p:nvPr/>
        </p:nvSpPr>
        <p:spPr>
          <a:xfrm>
            <a:off x="5046541" y="4569918"/>
            <a:ext cx="487639" cy="1366981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5639847" y="2991624"/>
            <a:ext cx="103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Known Data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5639847" y="4930241"/>
            <a:ext cx="1305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Forecasted Data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781234" y="914507"/>
            <a:ext cx="91561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Futura LT Pro Book"/>
              </a:rPr>
              <a:t>European Commission GDP </a:t>
            </a:r>
            <a:r>
              <a:rPr lang="en-GB" sz="2400" dirty="0" smtClean="0">
                <a:latin typeface="Futura LT Pro Book"/>
              </a:rPr>
              <a:t>Forecast and Known 2018/3 GDP</a:t>
            </a:r>
            <a:endParaRPr lang="en-GB" sz="2400" dirty="0">
              <a:latin typeface="Futura LT Pro Book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16327" y="1867424"/>
            <a:ext cx="420439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2018/3 GDP Growth is a now a known </a:t>
            </a:r>
            <a:r>
              <a:rPr lang="en-US" sz="2400" dirty="0" smtClean="0"/>
              <a:t>value.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2018/3 GDP value is higher than predicted attributed to our booming summer.</a:t>
            </a:r>
          </a:p>
          <a:p>
            <a:endParaRPr lang="en-US" sz="2400" dirty="0"/>
          </a:p>
          <a:p>
            <a:r>
              <a:rPr lang="en-US" sz="2400" dirty="0" smtClean="0"/>
              <a:t>Addition of 2018/3 GDP allows for a more accurate GDP value forecast. </a:t>
            </a:r>
          </a:p>
        </p:txBody>
      </p:sp>
    </p:spTree>
    <p:extLst>
      <p:ext uri="{BB962C8B-B14F-4D97-AF65-F5344CB8AC3E}">
        <p14:creationId xmlns:p14="http://schemas.microsoft.com/office/powerpoint/2010/main" val="1018844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51238" y="2071092"/>
            <a:ext cx="48086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srgbClr val="14C462"/>
                </a:solidFill>
                <a:latin typeface="Futura LT Pro Book" panose="020B0502020204020303" pitchFamily="34" charset="0"/>
              </a:rPr>
              <a:t>JLR Project:</a:t>
            </a:r>
          </a:p>
          <a:p>
            <a:pPr algn="ctr"/>
            <a:r>
              <a:rPr lang="en-GB" sz="3600" b="1" dirty="0" smtClean="0">
                <a:solidFill>
                  <a:srgbClr val="14C462"/>
                </a:solidFill>
                <a:latin typeface="Futura LT Pro Book" panose="020B0502020204020303" pitchFamily="34" charset="0"/>
              </a:rPr>
              <a:t>I-Pace Projection UK Sales FY2019</a:t>
            </a:r>
            <a:endParaRPr lang="en-GB" sz="3600" b="1" dirty="0">
              <a:solidFill>
                <a:srgbClr val="14C462"/>
              </a:solidFill>
              <a:latin typeface="Futura LT Pro Book" panose="020B05020202040203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95953" y="3825418"/>
            <a:ext cx="4119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solidFill>
                  <a:srgbClr val="2881DF"/>
                </a:solidFill>
                <a:latin typeface="Futura LT Pro Book" panose="020B0502020204020303" pitchFamily="34" charset="0"/>
              </a:rPr>
              <a:t>Amber Rigg</a:t>
            </a:r>
            <a:endParaRPr lang="en-GB" sz="2400" b="1" dirty="0">
              <a:solidFill>
                <a:srgbClr val="2881DF"/>
              </a:solidFill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87F129-4C6B-448D-B9F1-0FBB9C02CC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60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7 Step GDP Model 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/>
          </p:nvPr>
        </p:nvGraphicFramePr>
        <p:xfrm>
          <a:off x="1698172" y="975981"/>
          <a:ext cx="8610063" cy="5867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193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val 9"/>
          <p:cNvSpPr/>
          <p:nvPr/>
        </p:nvSpPr>
        <p:spPr>
          <a:xfrm>
            <a:off x="7560242" y="975980"/>
            <a:ext cx="2966213" cy="1740843"/>
          </a:xfrm>
          <a:prstGeom prst="ellipse">
            <a:avLst/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181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027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4" y="452761"/>
            <a:ext cx="93787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3: </a:t>
            </a:r>
            <a:r>
              <a:rPr lang="en-US" sz="2800" dirty="0"/>
              <a:t>Predict Future BEV Registrations based on Forecasted GDP 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3366424"/>
              </p:ext>
            </p:extLst>
          </p:nvPr>
        </p:nvGraphicFramePr>
        <p:xfrm>
          <a:off x="1479176" y="1371600"/>
          <a:ext cx="8944199" cy="45450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9906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7 Step GDP Model 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/>
          </p:nvPr>
        </p:nvGraphicFramePr>
        <p:xfrm>
          <a:off x="1698172" y="975981"/>
          <a:ext cx="8610063" cy="5867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193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val 9"/>
          <p:cNvSpPr/>
          <p:nvPr/>
        </p:nvSpPr>
        <p:spPr>
          <a:xfrm>
            <a:off x="1546041" y="3048747"/>
            <a:ext cx="2966213" cy="1722062"/>
          </a:xfrm>
          <a:prstGeom prst="ellipse">
            <a:avLst/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181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169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579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4" y="397342"/>
            <a:ext cx="94157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4: </a:t>
            </a:r>
            <a:r>
              <a:rPr lang="en-US" sz="2800" dirty="0"/>
              <a:t>Predict I-Pace Sales from Predicted Future BEV Registrations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088909"/>
            <a:ext cx="1504764" cy="551747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659421"/>
              </p:ext>
            </p:extLst>
          </p:nvPr>
        </p:nvGraphicFramePr>
        <p:xfrm>
          <a:off x="944143" y="1442038"/>
          <a:ext cx="9602985" cy="177873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920597">
                  <a:extLst>
                    <a:ext uri="{9D8B030D-6E8A-4147-A177-3AD203B41FA5}">
                      <a16:colId xmlns:a16="http://schemas.microsoft.com/office/drawing/2014/main" val="3598920501"/>
                    </a:ext>
                  </a:extLst>
                </a:gridCol>
                <a:gridCol w="1920597">
                  <a:extLst>
                    <a:ext uri="{9D8B030D-6E8A-4147-A177-3AD203B41FA5}">
                      <a16:colId xmlns:a16="http://schemas.microsoft.com/office/drawing/2014/main" val="3931784066"/>
                    </a:ext>
                  </a:extLst>
                </a:gridCol>
                <a:gridCol w="1920597">
                  <a:extLst>
                    <a:ext uri="{9D8B030D-6E8A-4147-A177-3AD203B41FA5}">
                      <a16:colId xmlns:a16="http://schemas.microsoft.com/office/drawing/2014/main" val="1593053268"/>
                    </a:ext>
                  </a:extLst>
                </a:gridCol>
                <a:gridCol w="1920597">
                  <a:extLst>
                    <a:ext uri="{9D8B030D-6E8A-4147-A177-3AD203B41FA5}">
                      <a16:colId xmlns:a16="http://schemas.microsoft.com/office/drawing/2014/main" val="2850585232"/>
                    </a:ext>
                  </a:extLst>
                </a:gridCol>
                <a:gridCol w="1920597">
                  <a:extLst>
                    <a:ext uri="{9D8B030D-6E8A-4147-A177-3AD203B41FA5}">
                      <a16:colId xmlns:a16="http://schemas.microsoft.com/office/drawing/2014/main" val="981409335"/>
                    </a:ext>
                  </a:extLst>
                </a:gridCol>
              </a:tblGrid>
              <a:tr h="35574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Car</a:t>
                      </a:r>
                      <a:endParaRPr lang="en-GB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Price</a:t>
                      </a:r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Battery Capacity</a:t>
                      </a:r>
                      <a:endParaRPr lang="en-GB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Real Range</a:t>
                      </a:r>
                      <a:endParaRPr lang="en-GB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Efficiency</a:t>
                      </a:r>
                      <a:endParaRPr lang="en-GB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6335956"/>
                  </a:ext>
                </a:extLst>
              </a:tr>
              <a:tr h="355746">
                <a:tc>
                  <a:txBody>
                    <a:bodyPr/>
                    <a:lstStyle/>
                    <a:p>
                      <a:pPr algn="ctr"/>
                      <a:r>
                        <a:rPr lang="en-GB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I-PACE EV400 HSE</a:t>
                      </a:r>
                      <a:endParaRPr lang="en-GB" sz="16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£59,995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85.0 kWh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235 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360 </a:t>
                      </a:r>
                      <a:r>
                        <a:rPr lang="en-GB" sz="1600" u="none" strike="noStrike" dirty="0" err="1">
                          <a:effectLst/>
                        </a:rPr>
                        <a:t>Wh</a:t>
                      </a:r>
                      <a:r>
                        <a:rPr lang="en-GB" sz="1600" u="none" strike="noStrike" dirty="0">
                          <a:effectLst/>
                        </a:rPr>
                        <a:t>/mi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94339"/>
                  </a:ext>
                </a:extLst>
              </a:tr>
              <a:tr h="35574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BMW i3 120Ah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£31,675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37.9 kWh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145 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260 </a:t>
                      </a:r>
                      <a:r>
                        <a:rPr lang="en-GB" sz="1600" u="none" strike="noStrike" dirty="0" err="1">
                          <a:effectLst/>
                        </a:rPr>
                        <a:t>Wh</a:t>
                      </a:r>
                      <a:r>
                        <a:rPr lang="en-GB" sz="1600" u="none" strike="noStrike" dirty="0">
                          <a:effectLst/>
                        </a:rPr>
                        <a:t>/mi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2228568"/>
                  </a:ext>
                </a:extLst>
              </a:tr>
              <a:tr h="355746">
                <a:tc>
                  <a:txBody>
                    <a:bodyPr/>
                    <a:lstStyle/>
                    <a:p>
                      <a:pPr lvl="0" algn="ctr" fontAlgn="b"/>
                      <a:r>
                        <a:rPr lang="it-IT" sz="1600" u="none" strike="noStrike" dirty="0" smtClean="0">
                          <a:effectLst/>
                        </a:rPr>
                        <a:t>Tesla </a:t>
                      </a:r>
                      <a:r>
                        <a:rPr lang="it-IT" sz="1600" u="none" strike="noStrike" dirty="0">
                          <a:effectLst/>
                        </a:rPr>
                        <a:t>Model X 75 D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£78,000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75.0 kWh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210 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345 </a:t>
                      </a:r>
                      <a:r>
                        <a:rPr lang="en-GB" sz="1600" u="none" strike="noStrike" dirty="0" err="1">
                          <a:effectLst/>
                        </a:rPr>
                        <a:t>Wh</a:t>
                      </a:r>
                      <a:r>
                        <a:rPr lang="en-GB" sz="1600" u="none" strike="noStrike" dirty="0">
                          <a:effectLst/>
                        </a:rPr>
                        <a:t>/mi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6386177"/>
                  </a:ext>
                </a:extLst>
              </a:tr>
              <a:tr h="35574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Tesla model X P110D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£95,150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94.0 KWh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260 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360  </a:t>
                      </a:r>
                      <a:r>
                        <a:rPr lang="en-GB" sz="1600" u="none" strike="noStrike" dirty="0" err="1">
                          <a:effectLst/>
                        </a:rPr>
                        <a:t>Wh</a:t>
                      </a:r>
                      <a:r>
                        <a:rPr lang="en-GB" sz="1600" u="none" strike="noStrike" dirty="0">
                          <a:effectLst/>
                        </a:rPr>
                        <a:t>/mi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391807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944142" y="3563957"/>
            <a:ext cx="972385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All three BEV with varying Prices observe strong correlation between the GDP and their registrations.</a:t>
            </a:r>
          </a:p>
          <a:p>
            <a:endParaRPr lang="en-GB" sz="1400" dirty="0"/>
          </a:p>
          <a:p>
            <a:r>
              <a:rPr lang="en-GB" sz="2000" dirty="0" smtClean="0"/>
              <a:t>Tesla Model X 75D is the best comparison: comparable price, battery capacity, real range and efficiency hence same consumers.</a:t>
            </a:r>
          </a:p>
          <a:p>
            <a:endParaRPr lang="en-GB" sz="1400" dirty="0"/>
          </a:p>
          <a:p>
            <a:r>
              <a:rPr lang="en-GB" sz="2000" dirty="0" smtClean="0"/>
              <a:t>Tesla is a known BEV distributor however Jaguar is a known UK distributer.  Both would perform equally well within the UK BEV Market.</a:t>
            </a:r>
            <a:endParaRPr lang="en-GB" sz="2000" dirty="0"/>
          </a:p>
        </p:txBody>
      </p:sp>
      <p:sp>
        <p:nvSpPr>
          <p:cNvPr id="3" name="Oval 2"/>
          <p:cNvSpPr/>
          <p:nvPr/>
        </p:nvSpPr>
        <p:spPr>
          <a:xfrm>
            <a:off x="388884" y="1788872"/>
            <a:ext cx="10611926" cy="384272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/>
          <p:cNvSpPr/>
          <p:nvPr/>
        </p:nvSpPr>
        <p:spPr>
          <a:xfrm>
            <a:off x="388883" y="2431228"/>
            <a:ext cx="10611926" cy="469626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724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4" y="397342"/>
            <a:ext cx="94157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4: </a:t>
            </a:r>
            <a:r>
              <a:rPr lang="en-US" sz="2800" dirty="0"/>
              <a:t>Predict I-Pace Sales from Predicted Future BEV Registrations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088909"/>
            <a:ext cx="1504764" cy="551747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102020"/>
              </p:ext>
            </p:extLst>
          </p:nvPr>
        </p:nvGraphicFramePr>
        <p:xfrm>
          <a:off x="1925619" y="1351449"/>
          <a:ext cx="7691118" cy="51816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281853">
                  <a:extLst>
                    <a:ext uri="{9D8B030D-6E8A-4147-A177-3AD203B41FA5}">
                      <a16:colId xmlns:a16="http://schemas.microsoft.com/office/drawing/2014/main" val="4128329500"/>
                    </a:ext>
                  </a:extLst>
                </a:gridCol>
                <a:gridCol w="1281853">
                  <a:extLst>
                    <a:ext uri="{9D8B030D-6E8A-4147-A177-3AD203B41FA5}">
                      <a16:colId xmlns:a16="http://schemas.microsoft.com/office/drawing/2014/main" val="2706428641"/>
                    </a:ext>
                  </a:extLst>
                </a:gridCol>
                <a:gridCol w="1281853">
                  <a:extLst>
                    <a:ext uri="{9D8B030D-6E8A-4147-A177-3AD203B41FA5}">
                      <a16:colId xmlns:a16="http://schemas.microsoft.com/office/drawing/2014/main" val="1791956698"/>
                    </a:ext>
                  </a:extLst>
                </a:gridCol>
                <a:gridCol w="1281853">
                  <a:extLst>
                    <a:ext uri="{9D8B030D-6E8A-4147-A177-3AD203B41FA5}">
                      <a16:colId xmlns:a16="http://schemas.microsoft.com/office/drawing/2014/main" val="166593090"/>
                    </a:ext>
                  </a:extLst>
                </a:gridCol>
                <a:gridCol w="1281853">
                  <a:extLst>
                    <a:ext uri="{9D8B030D-6E8A-4147-A177-3AD203B41FA5}">
                      <a16:colId xmlns:a16="http://schemas.microsoft.com/office/drawing/2014/main" val="332029000"/>
                    </a:ext>
                  </a:extLst>
                </a:gridCol>
                <a:gridCol w="1281853">
                  <a:extLst>
                    <a:ext uri="{9D8B030D-6E8A-4147-A177-3AD203B41FA5}">
                      <a16:colId xmlns:a16="http://schemas.microsoft.com/office/drawing/2014/main" val="3661764182"/>
                    </a:ext>
                  </a:extLst>
                </a:gridCol>
              </a:tblGrid>
              <a:tr h="806894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Quarter</a:t>
                      </a:r>
                      <a:endParaRPr lang="en-GB" sz="20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Growth (%)</a:t>
                      </a:r>
                      <a:endParaRPr lang="en-GB" sz="20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GDP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(£/Million)</a:t>
                      </a:r>
                      <a:endParaRPr lang="en-GB" sz="2000" b="1" i="0" u="none" strike="noStrike" dirty="0" smtClean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Tesla Model X </a:t>
                      </a:r>
                      <a:r>
                        <a:rPr lang="en-GB" sz="200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75D</a:t>
                      </a:r>
                    </a:p>
                    <a:p>
                      <a:pPr algn="ctr" fontAlgn="ctr"/>
                      <a:r>
                        <a:rPr lang="en-GB" sz="20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Sales</a:t>
                      </a:r>
                      <a:endParaRPr lang="en-GB" sz="20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% Change</a:t>
                      </a:r>
                      <a:endParaRPr lang="en-GB" sz="20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I-PACE EV400 HSE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Sales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99941278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2016/4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0.7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 485 897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>
                          <a:effectLst/>
                          <a:latin typeface="+mn-lt"/>
                        </a:rPr>
                        <a:t>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n/a</a:t>
                      </a: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128481"/>
                  </a:ext>
                </a:extLst>
              </a:tr>
              <a:tr h="2691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2017/1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 487 422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>
                          <a:effectLst/>
                          <a:latin typeface="+mn-lt"/>
                        </a:rPr>
                        <a:t>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419892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2017/2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 488 624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>
                          <a:effectLst/>
                          <a:latin typeface="+mn-lt"/>
                        </a:rPr>
                        <a:t>184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3595592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2017/3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 490 876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363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5045128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2017/4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 492 785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534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1743861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2018/1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 493 278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671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n/a</a:t>
                      </a: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126162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2018/2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495251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785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n/a</a:t>
                      </a: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43</a:t>
                      </a:r>
                      <a:endParaRPr lang="en-GB" sz="2000" dirty="0"/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501084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2018/3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0.6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498223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1380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+85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548235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80</a:t>
                      </a:r>
                      <a:endParaRPr lang="en-GB" sz="20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896851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2018/4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499717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1657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20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95</a:t>
                      </a:r>
                      <a:endParaRPr lang="en-GB" sz="20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153867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2019/1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501216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1958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18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113</a:t>
                      </a:r>
                      <a:endParaRPr lang="en-GB" sz="20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078267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2019/2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502720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2285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17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132</a:t>
                      </a:r>
                      <a:endParaRPr lang="en-GB" sz="20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9717339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2019/3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504228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2637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15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152</a:t>
                      </a:r>
                      <a:endParaRPr lang="en-GB" sz="20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588960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2019/4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505741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3014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32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201</a:t>
                      </a:r>
                      <a:endParaRPr lang="en-GB" sz="20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5999466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2020/1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507258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3417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50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302</a:t>
                      </a:r>
                      <a:endParaRPr lang="en-GB" sz="20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9357285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3416428"/>
              </p:ext>
            </p:extLst>
          </p:nvPr>
        </p:nvGraphicFramePr>
        <p:xfrm>
          <a:off x="9702799" y="3470181"/>
          <a:ext cx="2202874" cy="792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02874">
                  <a:extLst>
                    <a:ext uri="{9D8B030D-6E8A-4147-A177-3AD203B41FA5}">
                      <a16:colId xmlns:a16="http://schemas.microsoft.com/office/drawing/2014/main" val="3930983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Known Data</a:t>
                      </a:r>
                      <a:endParaRPr lang="en-GB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604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Forecasted</a:t>
                      </a:r>
                      <a:r>
                        <a:rPr lang="en-GB" sz="2000" baseline="0" dirty="0" smtClean="0"/>
                        <a:t> Data</a:t>
                      </a:r>
                      <a:endParaRPr lang="en-GB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1307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4216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7 Step GDP Model 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/>
          </p:nvPr>
        </p:nvGraphicFramePr>
        <p:xfrm>
          <a:off x="1698172" y="975981"/>
          <a:ext cx="8610063" cy="5867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193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val 9"/>
          <p:cNvSpPr/>
          <p:nvPr/>
        </p:nvSpPr>
        <p:spPr>
          <a:xfrm>
            <a:off x="4512254" y="3042970"/>
            <a:ext cx="2966213" cy="1722062"/>
          </a:xfrm>
          <a:prstGeom prst="ellipse">
            <a:avLst/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181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169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192" y="4053314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60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4" y="397342"/>
            <a:ext cx="9415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5: </a:t>
            </a:r>
            <a:r>
              <a:rPr lang="en-US" sz="2800" dirty="0"/>
              <a:t>Account for Acceptance Sale 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088909"/>
            <a:ext cx="1504764" cy="551747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209973"/>
              </p:ext>
            </p:extLst>
          </p:nvPr>
        </p:nvGraphicFramePr>
        <p:xfrm>
          <a:off x="333485" y="1035855"/>
          <a:ext cx="7863842" cy="4937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123406">
                  <a:extLst>
                    <a:ext uri="{9D8B030D-6E8A-4147-A177-3AD203B41FA5}">
                      <a16:colId xmlns:a16="http://schemas.microsoft.com/office/drawing/2014/main" val="4128329500"/>
                    </a:ext>
                  </a:extLst>
                </a:gridCol>
                <a:gridCol w="1123406">
                  <a:extLst>
                    <a:ext uri="{9D8B030D-6E8A-4147-A177-3AD203B41FA5}">
                      <a16:colId xmlns:a16="http://schemas.microsoft.com/office/drawing/2014/main" val="2706428641"/>
                    </a:ext>
                  </a:extLst>
                </a:gridCol>
                <a:gridCol w="1123406">
                  <a:extLst>
                    <a:ext uri="{9D8B030D-6E8A-4147-A177-3AD203B41FA5}">
                      <a16:colId xmlns:a16="http://schemas.microsoft.com/office/drawing/2014/main" val="1791956698"/>
                    </a:ext>
                  </a:extLst>
                </a:gridCol>
                <a:gridCol w="1123406">
                  <a:extLst>
                    <a:ext uri="{9D8B030D-6E8A-4147-A177-3AD203B41FA5}">
                      <a16:colId xmlns:a16="http://schemas.microsoft.com/office/drawing/2014/main" val="166593090"/>
                    </a:ext>
                  </a:extLst>
                </a:gridCol>
                <a:gridCol w="1123406">
                  <a:extLst>
                    <a:ext uri="{9D8B030D-6E8A-4147-A177-3AD203B41FA5}">
                      <a16:colId xmlns:a16="http://schemas.microsoft.com/office/drawing/2014/main" val="332029000"/>
                    </a:ext>
                  </a:extLst>
                </a:gridCol>
                <a:gridCol w="1123406">
                  <a:extLst>
                    <a:ext uri="{9D8B030D-6E8A-4147-A177-3AD203B41FA5}">
                      <a16:colId xmlns:a16="http://schemas.microsoft.com/office/drawing/2014/main" val="3661764182"/>
                    </a:ext>
                  </a:extLst>
                </a:gridCol>
                <a:gridCol w="1123406">
                  <a:extLst>
                    <a:ext uri="{9D8B030D-6E8A-4147-A177-3AD203B41FA5}">
                      <a16:colId xmlns:a16="http://schemas.microsoft.com/office/drawing/2014/main" val="1044774896"/>
                    </a:ext>
                  </a:extLst>
                </a:gridCol>
              </a:tblGrid>
              <a:tr h="107635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Quarter</a:t>
                      </a:r>
                      <a:endParaRPr lang="en-GB" sz="18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Growth (%)</a:t>
                      </a:r>
                      <a:endParaRPr lang="en-GB" sz="18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u="none" strike="noStrike" dirty="0" smtClean="0">
                          <a:effectLst/>
                          <a:latin typeface="+mn-lt"/>
                        </a:rPr>
                        <a:t>GDP </a:t>
                      </a:r>
                      <a:r>
                        <a:rPr lang="en-GB" sz="18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(£/Million)</a:t>
                      </a:r>
                      <a:endParaRPr lang="en-GB" sz="1800" b="1" i="0" u="none" strike="noStrike" dirty="0" smtClean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Tesla Model X 75D</a:t>
                      </a:r>
                    </a:p>
                    <a:p>
                      <a:pPr algn="ctr" fontAlgn="ctr"/>
                      <a:r>
                        <a:rPr lang="en-GB" sz="18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Sales</a:t>
                      </a:r>
                      <a:endParaRPr lang="en-GB" sz="1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% Change</a:t>
                      </a:r>
                      <a:endParaRPr lang="en-GB" sz="18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I-PACE EV400 HSE</a:t>
                      </a:r>
                    </a:p>
                    <a:p>
                      <a:pPr algn="ctr"/>
                      <a:r>
                        <a:rPr lang="en-GB" sz="18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Sales</a:t>
                      </a:r>
                      <a:endParaRPr lang="en-GB" sz="1800" b="1" i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I</a:t>
                      </a:r>
                      <a:r>
                        <a:rPr lang="en-GB" sz="1800" b="1" i="0" u="none" strike="noStrike" baseline="0" dirty="0" smtClean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 Pace Sales Quarter</a:t>
                      </a:r>
                      <a:endParaRPr lang="en-GB" sz="18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99941278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2016/4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0.7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 485 897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2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n/a</a:t>
                      </a: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128481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2017/1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0.3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 487 422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96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419892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2017/2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0.2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 488 624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184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3595592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2017/3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0.5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 490 876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363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5045128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2017/4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0.4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 492 785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534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1743861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2018/1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0.1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 493 278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671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n/a</a:t>
                      </a: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126162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2018/2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0.4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495251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785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n/a</a:t>
                      </a: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43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Q1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501084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2018/3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0.6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498223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1380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 smtClean="0">
                          <a:effectLst/>
                          <a:latin typeface="+mn-lt"/>
                        </a:rPr>
                        <a:t>+85</a:t>
                      </a:r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1800" b="0" i="0" u="none" strike="noStrike" dirty="0">
                        <a:solidFill>
                          <a:srgbClr val="548235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80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Q2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896851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2018/4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0.3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499717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1657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1800" u="none" strike="noStrike" dirty="0" smtClean="0">
                          <a:effectLst/>
                          <a:latin typeface="+mn-lt"/>
                        </a:rPr>
                        <a:t>20</a:t>
                      </a:r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95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Q3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153867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2019/1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501216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1958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1800" u="none" strike="noStrike" dirty="0" smtClean="0">
                          <a:effectLst/>
                          <a:latin typeface="+mn-lt"/>
                        </a:rPr>
                        <a:t>18</a:t>
                      </a:r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113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Q4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078267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2019/2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502720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2285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1800" u="none" strike="noStrike" dirty="0" smtClean="0">
                          <a:effectLst/>
                          <a:latin typeface="+mn-lt"/>
                        </a:rPr>
                        <a:t>17</a:t>
                      </a:r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132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Q5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9717339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2019/3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504228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2637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1800" u="none" strike="noStrike" dirty="0" smtClean="0">
                          <a:effectLst/>
                          <a:latin typeface="+mn-lt"/>
                        </a:rPr>
                        <a:t>15</a:t>
                      </a:r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152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Q6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588960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2019/4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505741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3014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1800" u="none" strike="noStrike" dirty="0" smtClean="0">
                          <a:effectLst/>
                          <a:latin typeface="+mn-lt"/>
                        </a:rPr>
                        <a:t>32</a:t>
                      </a:r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201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Q7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5999466"/>
                  </a:ext>
                </a:extLst>
              </a:tr>
              <a:tr h="26908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2020/1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18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507258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3417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1800" u="none" strike="noStrike" dirty="0" smtClean="0">
                          <a:effectLst/>
                          <a:latin typeface="+mn-lt"/>
                        </a:rPr>
                        <a:t>50</a:t>
                      </a:r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302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smtClean="0"/>
                        <a:t>Q8</a:t>
                      </a:r>
                      <a:endParaRPr lang="en-GB" sz="1800" dirty="0"/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9357285"/>
                  </a:ext>
                </a:extLst>
              </a:tr>
            </a:tbl>
          </a:graphicData>
        </a:graphic>
      </p:graphicFrame>
      <p:sp>
        <p:nvSpPr>
          <p:cNvPr id="2" name="Oval 1"/>
          <p:cNvSpPr/>
          <p:nvPr/>
        </p:nvSpPr>
        <p:spPr>
          <a:xfrm>
            <a:off x="6231367" y="4036073"/>
            <a:ext cx="535709" cy="33250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8412480" y="1916611"/>
            <a:ext cx="330846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Can the model be improved?</a:t>
            </a:r>
          </a:p>
          <a:p>
            <a:endParaRPr lang="en-GB" sz="2000" dirty="0"/>
          </a:p>
          <a:p>
            <a:r>
              <a:rPr lang="en-GB" sz="2000" dirty="0" smtClean="0"/>
              <a:t>It is important to account for a spike of sales between the first and second quarter as the new product is widely accepted.</a:t>
            </a:r>
          </a:p>
          <a:p>
            <a:endParaRPr lang="en-GB" sz="2000" dirty="0"/>
          </a:p>
          <a:p>
            <a:r>
              <a:rPr lang="en-GB" sz="2000" dirty="0" smtClean="0"/>
              <a:t>The current % change of sales between the </a:t>
            </a:r>
            <a:r>
              <a:rPr lang="en-GB" sz="2000" dirty="0"/>
              <a:t>first and second </a:t>
            </a:r>
            <a:r>
              <a:rPr lang="en-GB" sz="2000" dirty="0" smtClean="0"/>
              <a:t>quarter is incorrect.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75806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4151" y="276906"/>
            <a:ext cx="9230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5: </a:t>
            </a:r>
            <a:r>
              <a:rPr lang="en-US" sz="2800" dirty="0"/>
              <a:t>Account for Acceptance Sale 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81234" y="3836004"/>
            <a:ext cx="111059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"/>
            <a:r>
              <a:rPr lang="en-GB" b="1" dirty="0"/>
              <a:t>Mid-Sized Luxury SUVs</a:t>
            </a:r>
            <a:endParaRPr lang="en-GB" dirty="0"/>
          </a:p>
          <a:p>
            <a:pPr fontAlgn="ctr"/>
            <a:r>
              <a:rPr lang="it-IT" b="1" dirty="0"/>
              <a:t>Land Rover </a:t>
            </a:r>
            <a:r>
              <a:rPr lang="it-IT" dirty="0"/>
              <a:t>Discovrey HSE Luxury SI4 </a:t>
            </a:r>
            <a:r>
              <a:rPr lang="it-IT" dirty="0" smtClean="0"/>
              <a:t>Auto</a:t>
            </a:r>
            <a:r>
              <a:rPr lang="en-GB" dirty="0" smtClean="0"/>
              <a:t>, Land </a:t>
            </a:r>
            <a:r>
              <a:rPr lang="en-GB" dirty="0"/>
              <a:t>Rover Discovery Sport HSE </a:t>
            </a:r>
            <a:r>
              <a:rPr lang="en-GB" dirty="0" smtClean="0"/>
              <a:t>ED4, </a:t>
            </a:r>
            <a:r>
              <a:rPr lang="en-GB" b="1" dirty="0" smtClean="0"/>
              <a:t>Volvo</a:t>
            </a:r>
            <a:r>
              <a:rPr lang="en-GB" dirty="0" smtClean="0"/>
              <a:t> XC </a:t>
            </a:r>
            <a:r>
              <a:rPr lang="en-GB" dirty="0"/>
              <a:t>90 T SE </a:t>
            </a:r>
            <a:r>
              <a:rPr lang="en-GB" dirty="0" smtClean="0"/>
              <a:t>AWD, Volvo </a:t>
            </a:r>
            <a:r>
              <a:rPr lang="en-GB" dirty="0"/>
              <a:t>XC90 Inscription D5 AWD </a:t>
            </a:r>
            <a:r>
              <a:rPr lang="en-GB" dirty="0" smtClean="0"/>
              <a:t>Auto, </a:t>
            </a:r>
            <a:r>
              <a:rPr lang="pt-BR" dirty="0" smtClean="0"/>
              <a:t>Volvo </a:t>
            </a:r>
            <a:r>
              <a:rPr lang="pt-BR" dirty="0"/>
              <a:t>XC90 R-Design T6 AWD </a:t>
            </a:r>
            <a:r>
              <a:rPr lang="pt-BR" dirty="0" smtClean="0"/>
              <a:t>Auto</a:t>
            </a:r>
            <a:r>
              <a:rPr lang="en-GB" dirty="0" smtClean="0"/>
              <a:t>, Volvo </a:t>
            </a:r>
            <a:r>
              <a:rPr lang="en-GB" dirty="0"/>
              <a:t>XC90 SE AWD </a:t>
            </a:r>
            <a:r>
              <a:rPr lang="en-GB" dirty="0" smtClean="0"/>
              <a:t>D5, </a:t>
            </a:r>
            <a:r>
              <a:rPr lang="pt-BR" dirty="0" smtClean="0"/>
              <a:t>Volvo </a:t>
            </a:r>
            <a:r>
              <a:rPr lang="pt-BR" dirty="0"/>
              <a:t>XC90 SE LUX D5 </a:t>
            </a:r>
            <a:r>
              <a:rPr lang="pt-BR" dirty="0" smtClean="0"/>
              <a:t>AWD</a:t>
            </a:r>
            <a:r>
              <a:rPr lang="en-GB" dirty="0" smtClean="0"/>
              <a:t>, </a:t>
            </a:r>
            <a:r>
              <a:rPr lang="en-GB" b="1" dirty="0" smtClean="0"/>
              <a:t>BMW</a:t>
            </a:r>
            <a:r>
              <a:rPr lang="en-GB" dirty="0" smtClean="0"/>
              <a:t> </a:t>
            </a:r>
            <a:r>
              <a:rPr lang="en-GB" dirty="0"/>
              <a:t>X5 3.0SD Sport 5S </a:t>
            </a:r>
            <a:r>
              <a:rPr lang="en-GB" dirty="0" smtClean="0"/>
              <a:t>Auto, </a:t>
            </a:r>
            <a:r>
              <a:rPr lang="pt-BR" dirty="0" smtClean="0"/>
              <a:t>BMW </a:t>
            </a:r>
            <a:r>
              <a:rPr lang="pt-BR" dirty="0"/>
              <a:t>X5 3.0SD SE 5S </a:t>
            </a:r>
            <a:r>
              <a:rPr lang="pt-BR" dirty="0" smtClean="0"/>
              <a:t>Auto</a:t>
            </a:r>
            <a:r>
              <a:rPr lang="en-GB" dirty="0" smtClean="0"/>
              <a:t>, </a:t>
            </a:r>
            <a:r>
              <a:rPr lang="pt-BR" dirty="0" smtClean="0"/>
              <a:t>BMW </a:t>
            </a:r>
            <a:r>
              <a:rPr lang="pt-BR" dirty="0"/>
              <a:t>X5 3.0SD SE 7S </a:t>
            </a:r>
            <a:r>
              <a:rPr lang="pt-BR" dirty="0" smtClean="0"/>
              <a:t>Auto</a:t>
            </a:r>
            <a:r>
              <a:rPr lang="en-GB" dirty="0" smtClean="0"/>
              <a:t>, BMW </a:t>
            </a:r>
            <a:r>
              <a:rPr lang="en-GB" dirty="0"/>
              <a:t>X5 M </a:t>
            </a:r>
            <a:r>
              <a:rPr lang="en-GB" dirty="0" err="1" smtClean="0"/>
              <a:t>Auto,BMW</a:t>
            </a:r>
            <a:r>
              <a:rPr lang="en-GB" dirty="0" smtClean="0"/>
              <a:t> </a:t>
            </a:r>
            <a:r>
              <a:rPr lang="en-GB" dirty="0"/>
              <a:t>X5 SE </a:t>
            </a:r>
            <a:r>
              <a:rPr lang="en-GB" dirty="0" smtClean="0"/>
              <a:t>Auto, </a:t>
            </a:r>
            <a:r>
              <a:rPr lang="it-IT" b="1" dirty="0" smtClean="0"/>
              <a:t>Audi</a:t>
            </a:r>
            <a:r>
              <a:rPr lang="it-IT" dirty="0" smtClean="0"/>
              <a:t> </a:t>
            </a:r>
            <a:r>
              <a:rPr lang="it-IT" dirty="0"/>
              <a:t>Q7 SE TDI Quattro </a:t>
            </a:r>
            <a:r>
              <a:rPr lang="it-IT" dirty="0" smtClean="0"/>
              <a:t>AUTO</a:t>
            </a:r>
            <a:r>
              <a:rPr lang="en-GB" dirty="0" smtClean="0"/>
              <a:t>, </a:t>
            </a:r>
            <a:r>
              <a:rPr lang="it-IT" dirty="0" smtClean="0"/>
              <a:t>Audi </a:t>
            </a:r>
            <a:r>
              <a:rPr lang="it-IT" dirty="0"/>
              <a:t>Q7 SE TDI 245 Quattro </a:t>
            </a:r>
            <a:r>
              <a:rPr lang="it-IT" dirty="0" smtClean="0"/>
              <a:t>AUTO</a:t>
            </a:r>
            <a:r>
              <a:rPr lang="en-GB" dirty="0" smtClean="0"/>
              <a:t>, </a:t>
            </a:r>
            <a:r>
              <a:rPr lang="en-GB" b="1" dirty="0" smtClean="0"/>
              <a:t>Mercedes</a:t>
            </a:r>
            <a:r>
              <a:rPr lang="en-GB" dirty="0" smtClean="0"/>
              <a:t> </a:t>
            </a:r>
            <a:r>
              <a:rPr lang="en-GB" dirty="0"/>
              <a:t>AMG GLE 43 Premium +4Matic </a:t>
            </a:r>
            <a:r>
              <a:rPr lang="en-GB" dirty="0" smtClean="0"/>
              <a:t>A, Mercedes </a:t>
            </a:r>
            <a:r>
              <a:rPr lang="en-GB" dirty="0"/>
              <a:t>GLE 450 AMG PREMIUM 4MATIC </a:t>
            </a:r>
            <a:r>
              <a:rPr lang="en-GB" dirty="0" smtClean="0"/>
              <a:t>A, Mercedes </a:t>
            </a:r>
            <a:r>
              <a:rPr lang="en-GB" dirty="0"/>
              <a:t>GLE 500 E 4M AMG Line </a:t>
            </a:r>
            <a:r>
              <a:rPr lang="en-GB" dirty="0" err="1"/>
              <a:t>Prem</a:t>
            </a:r>
            <a:r>
              <a:rPr lang="en-GB" dirty="0"/>
              <a:t> A</a:t>
            </a:r>
          </a:p>
          <a:p>
            <a:pPr fontAlgn="b"/>
            <a:r>
              <a:rPr lang="en-GB" b="1" dirty="0"/>
              <a:t>BEV</a:t>
            </a:r>
          </a:p>
          <a:p>
            <a:pPr fontAlgn="ctr"/>
            <a:r>
              <a:rPr lang="en-GB" b="1" dirty="0"/>
              <a:t>Tesla</a:t>
            </a:r>
            <a:r>
              <a:rPr lang="en-GB" dirty="0"/>
              <a:t> Model </a:t>
            </a:r>
            <a:r>
              <a:rPr lang="en-GB" dirty="0" smtClean="0"/>
              <a:t>X75D, Tesla </a:t>
            </a:r>
            <a:r>
              <a:rPr lang="en-GB" dirty="0"/>
              <a:t>Model X </a:t>
            </a:r>
            <a:r>
              <a:rPr lang="en-GB" dirty="0" smtClean="0"/>
              <a:t>P100D, BMW </a:t>
            </a:r>
            <a:r>
              <a:rPr lang="en-GB" dirty="0"/>
              <a:t>i3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826742" y="957577"/>
            <a:ext cx="7391760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The penetration of a new product will have 3 stages, </a:t>
            </a:r>
            <a:r>
              <a:rPr lang="en-GB" dirty="0" err="1"/>
              <a:t>Erly</a:t>
            </a:r>
            <a:r>
              <a:rPr lang="en-GB" dirty="0"/>
              <a:t> Adopters, </a:t>
            </a:r>
            <a:r>
              <a:rPr lang="en-GB" dirty="0" err="1"/>
              <a:t>Acceptnce</a:t>
            </a:r>
            <a:r>
              <a:rPr lang="en-GB" dirty="0"/>
              <a:t> and Saturation.</a:t>
            </a:r>
          </a:p>
          <a:p>
            <a:endParaRPr lang="en-GB" dirty="0" smtClean="0"/>
          </a:p>
          <a:p>
            <a:r>
              <a:rPr lang="en-GB" dirty="0" smtClean="0"/>
              <a:t>During </a:t>
            </a:r>
            <a:r>
              <a:rPr lang="en-GB" dirty="0"/>
              <a:t>Q1-Q2 a spike of sales would be expected as the new car </a:t>
            </a:r>
            <a:r>
              <a:rPr lang="en-GB" dirty="0" smtClean="0"/>
              <a:t>is accepted.</a:t>
            </a:r>
            <a:endParaRPr lang="en-GB" dirty="0"/>
          </a:p>
          <a:p>
            <a:endParaRPr lang="en-GB" dirty="0" smtClean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GB" dirty="0" smtClean="0">
                <a:solidFill>
                  <a:srgbClr val="000000"/>
                </a:solidFill>
                <a:latin typeface="Calibri" panose="020F0502020204030204" pitchFamily="34" charset="0"/>
              </a:rPr>
              <a:t>The Q1-Q2 acceptance sale increase was derived by examining the Q1 and Q2 sales of a range of Mid-Sized Luxury SUVs and our examined BEV vehicles.</a:t>
            </a:r>
          </a:p>
          <a:p>
            <a:endParaRPr lang="en-GB" dirty="0" smtClean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GB" sz="28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Q1-Q2 Predicted Sales Increase: +1631</a:t>
            </a:r>
            <a:r>
              <a:rPr lang="en-GB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%</a:t>
            </a:r>
            <a:r>
              <a:rPr lang="en-GB" sz="2800" b="1" dirty="0"/>
              <a:t> </a:t>
            </a:r>
          </a:p>
        </p:txBody>
      </p:sp>
      <p:pic>
        <p:nvPicPr>
          <p:cNvPr id="2050" name="Picture 2" descr="https://www.forecastingnet.com/S-curv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62"/>
          <a:stretch/>
        </p:blipFill>
        <p:spPr bwMode="auto">
          <a:xfrm>
            <a:off x="945790" y="1586294"/>
            <a:ext cx="2838450" cy="199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946301858"/>
              </p:ext>
            </p:extLst>
          </p:nvPr>
        </p:nvGraphicFramePr>
        <p:xfrm>
          <a:off x="1226617" y="1062182"/>
          <a:ext cx="2320147" cy="2221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TextBox 10"/>
          <p:cNvSpPr txBox="1"/>
          <p:nvPr/>
        </p:nvSpPr>
        <p:spPr>
          <a:xfrm rot="16200000">
            <a:off x="717946" y="2092826"/>
            <a:ext cx="67846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Sales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03526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7 Step GDP Model 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/>
          </p:nvPr>
        </p:nvGraphicFramePr>
        <p:xfrm>
          <a:off x="1698172" y="975981"/>
          <a:ext cx="8610063" cy="5867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193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val 9"/>
          <p:cNvSpPr/>
          <p:nvPr/>
        </p:nvSpPr>
        <p:spPr>
          <a:xfrm>
            <a:off x="7642017" y="3042970"/>
            <a:ext cx="2966213" cy="1722062"/>
          </a:xfrm>
          <a:prstGeom prst="ellipse">
            <a:avLst/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181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169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192" y="4053314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518" y="4053313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29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4" y="397342"/>
            <a:ext cx="9415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6: </a:t>
            </a:r>
            <a:r>
              <a:rPr lang="en-US" sz="2800" dirty="0"/>
              <a:t>Project </a:t>
            </a:r>
            <a:r>
              <a:rPr lang="en-GB" sz="2800" dirty="0"/>
              <a:t>I-PACE </a:t>
            </a:r>
            <a:r>
              <a:rPr lang="en-US" sz="2800" dirty="0"/>
              <a:t>Sales until 2020/1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088909"/>
            <a:ext cx="1504764" cy="551747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3218168"/>
              </p:ext>
            </p:extLst>
          </p:nvPr>
        </p:nvGraphicFramePr>
        <p:xfrm>
          <a:off x="1893345" y="1081362"/>
          <a:ext cx="7564134" cy="54864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260689">
                  <a:extLst>
                    <a:ext uri="{9D8B030D-6E8A-4147-A177-3AD203B41FA5}">
                      <a16:colId xmlns:a16="http://schemas.microsoft.com/office/drawing/2014/main" val="4128329500"/>
                    </a:ext>
                  </a:extLst>
                </a:gridCol>
                <a:gridCol w="1260689">
                  <a:extLst>
                    <a:ext uri="{9D8B030D-6E8A-4147-A177-3AD203B41FA5}">
                      <a16:colId xmlns:a16="http://schemas.microsoft.com/office/drawing/2014/main" val="2706428641"/>
                    </a:ext>
                  </a:extLst>
                </a:gridCol>
                <a:gridCol w="1260689">
                  <a:extLst>
                    <a:ext uri="{9D8B030D-6E8A-4147-A177-3AD203B41FA5}">
                      <a16:colId xmlns:a16="http://schemas.microsoft.com/office/drawing/2014/main" val="1791956698"/>
                    </a:ext>
                  </a:extLst>
                </a:gridCol>
                <a:gridCol w="1260689">
                  <a:extLst>
                    <a:ext uri="{9D8B030D-6E8A-4147-A177-3AD203B41FA5}">
                      <a16:colId xmlns:a16="http://schemas.microsoft.com/office/drawing/2014/main" val="166593090"/>
                    </a:ext>
                  </a:extLst>
                </a:gridCol>
                <a:gridCol w="1260689">
                  <a:extLst>
                    <a:ext uri="{9D8B030D-6E8A-4147-A177-3AD203B41FA5}">
                      <a16:colId xmlns:a16="http://schemas.microsoft.com/office/drawing/2014/main" val="332029000"/>
                    </a:ext>
                  </a:extLst>
                </a:gridCol>
                <a:gridCol w="1260689">
                  <a:extLst>
                    <a:ext uri="{9D8B030D-6E8A-4147-A177-3AD203B41FA5}">
                      <a16:colId xmlns:a16="http://schemas.microsoft.com/office/drawing/2014/main" val="3661764182"/>
                    </a:ext>
                  </a:extLst>
                </a:gridCol>
              </a:tblGrid>
              <a:tr h="806894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Quarter</a:t>
                      </a:r>
                      <a:endParaRPr lang="en-GB" sz="20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Growth (%)</a:t>
                      </a:r>
                      <a:endParaRPr lang="en-GB" sz="20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GDP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(£/Million)</a:t>
                      </a:r>
                      <a:endParaRPr lang="en-GB" sz="2000" b="1" i="0" u="none" strike="noStrike" dirty="0" smtClean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Tesla Model X 75D</a:t>
                      </a:r>
                    </a:p>
                    <a:p>
                      <a:pPr algn="ctr" fontAlgn="ctr"/>
                      <a:r>
                        <a:rPr lang="en-GB" sz="20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Sales</a:t>
                      </a:r>
                      <a:endParaRPr lang="en-GB" sz="20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 Change</a:t>
                      </a:r>
                      <a:endParaRPr lang="en-GB" sz="20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I-PACE EV400 HSE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Sales</a:t>
                      </a:r>
                      <a:endParaRPr lang="en-GB" sz="2000" b="1" i="0" kern="1200" dirty="0" smtClean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99941278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2016/4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0.7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 485 897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>
                          <a:effectLst/>
                          <a:latin typeface="+mn-lt"/>
                        </a:rPr>
                        <a:t>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n/a</a:t>
                      </a: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128481"/>
                  </a:ext>
                </a:extLst>
              </a:tr>
              <a:tr h="2691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2017/1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 487 422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96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419892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2017/2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 488 624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>
                          <a:effectLst/>
                          <a:latin typeface="+mn-lt"/>
                        </a:rPr>
                        <a:t>184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3595592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2017/3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 490 876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>
                          <a:effectLst/>
                          <a:latin typeface="+mn-lt"/>
                        </a:rPr>
                        <a:t>363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5045128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2017/4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 492 785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>
                          <a:effectLst/>
                          <a:latin typeface="+mn-lt"/>
                        </a:rPr>
                        <a:t>534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1743861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2018/1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 493 278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>
                          <a:effectLst/>
                          <a:latin typeface="+mn-lt"/>
                        </a:rPr>
                        <a:t>671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n/a</a:t>
                      </a: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126162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2018/2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495251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785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n/a</a:t>
                      </a: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48</a:t>
                      </a:r>
                      <a:endParaRPr lang="en-GB" sz="2000" b="1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501084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2018/3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0.6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498223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1380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+1631%</a:t>
                      </a:r>
                      <a:endParaRPr lang="en-GB" sz="2000" b="0" i="0" u="none" strike="noStrike" dirty="0">
                        <a:solidFill>
                          <a:srgbClr val="548235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831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896851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2018/4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499717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1657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20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997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153867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2019/1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501216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1958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18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1179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078267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2019/2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502720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2285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17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1376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9717339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2019/3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504228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2637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15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1587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588960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2019/4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505741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3014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32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2094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5999466"/>
                  </a:ext>
                </a:extLst>
              </a:tr>
              <a:tr h="273001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2020/1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>
                          <a:effectLst/>
                          <a:latin typeface="+mn-lt"/>
                        </a:rPr>
                        <a:t>0.3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507258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3417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+</a:t>
                      </a:r>
                      <a:r>
                        <a:rPr lang="en-GB" sz="2000" u="none" strike="noStrike" dirty="0" smtClean="0">
                          <a:effectLst/>
                          <a:latin typeface="+mn-lt"/>
                        </a:rPr>
                        <a:t>50</a:t>
                      </a:r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%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000" u="none" strike="noStrike" dirty="0">
                          <a:effectLst/>
                          <a:latin typeface="+mn-lt"/>
                        </a:rPr>
                        <a:t>3132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9357285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2184288"/>
              </p:ext>
            </p:extLst>
          </p:nvPr>
        </p:nvGraphicFramePr>
        <p:xfrm>
          <a:off x="9582727" y="3303927"/>
          <a:ext cx="2202874" cy="1493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02874">
                  <a:extLst>
                    <a:ext uri="{9D8B030D-6E8A-4147-A177-3AD203B41FA5}">
                      <a16:colId xmlns:a16="http://schemas.microsoft.com/office/drawing/2014/main" val="3930983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Known Data</a:t>
                      </a:r>
                      <a:endParaRPr lang="en-GB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604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Forecasted</a:t>
                      </a:r>
                      <a:r>
                        <a:rPr lang="en-GB" sz="2000" baseline="0" dirty="0" smtClean="0"/>
                        <a:t> Data</a:t>
                      </a:r>
                      <a:endParaRPr lang="en-GB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130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Acceptance</a:t>
                      </a:r>
                      <a:r>
                        <a:rPr lang="en-GB" sz="2000" baseline="0" dirty="0" smtClean="0"/>
                        <a:t> Sales Percentage</a:t>
                      </a:r>
                      <a:endParaRPr lang="en-GB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219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606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270786" y="1116554"/>
            <a:ext cx="700681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solidFill>
                  <a:schemeClr val="accent5">
                    <a:lumMod val="75000"/>
                  </a:schemeClr>
                </a:solidFill>
                <a:latin typeface="Futura LT Pro Book" panose="020B0502020204020303"/>
              </a:rPr>
              <a:t>Amber Rigg</a:t>
            </a:r>
          </a:p>
          <a:p>
            <a:r>
              <a:rPr lang="en-GB" sz="2000" b="1" dirty="0" smtClean="0">
                <a:latin typeface="Futura LT Pro Book" panose="020B0502020204020303"/>
              </a:rPr>
              <a:t>BIG </a:t>
            </a:r>
            <a:r>
              <a:rPr lang="en-GB" sz="2000" b="1" dirty="0">
                <a:latin typeface="Futura LT Pro Book" panose="020B0502020204020303"/>
              </a:rPr>
              <a:t>DATA ENGINEER – KUBRICK GROUP, LONDON</a:t>
            </a:r>
            <a:br>
              <a:rPr lang="en-GB" sz="2000" b="1" dirty="0">
                <a:latin typeface="Futura LT Pro Book" panose="020B0502020204020303"/>
              </a:rPr>
            </a:br>
            <a:r>
              <a:rPr lang="en-GB" sz="2000" dirty="0">
                <a:latin typeface="Futura LT Pro Book" panose="020B0502020204020303"/>
              </a:rPr>
              <a:t>November 2018 – present</a:t>
            </a:r>
          </a:p>
          <a:p>
            <a:r>
              <a:rPr lang="en-GB" sz="2000" b="1" dirty="0">
                <a:latin typeface="Futura LT Pro Book" panose="020B0502020204020303"/>
              </a:rPr>
              <a:t> </a:t>
            </a:r>
            <a:endParaRPr lang="en-GB" sz="2000" dirty="0">
              <a:latin typeface="Futura LT Pro Book" panose="020B0502020204020303"/>
            </a:endParaRPr>
          </a:p>
          <a:p>
            <a:r>
              <a:rPr lang="en-GB" sz="2000" b="1" dirty="0">
                <a:latin typeface="Futura LT Pro Book" panose="020B0502020204020303"/>
              </a:rPr>
              <a:t>UNIVERSITY OF ST. ANDREWS, MCHEM(HONS) </a:t>
            </a:r>
            <a:r>
              <a:rPr lang="en-GB" sz="2000" b="1" dirty="0" smtClean="0">
                <a:latin typeface="Futura LT Pro Book" panose="020B0502020204020303"/>
              </a:rPr>
              <a:t>CHEMISTRY                                                    </a:t>
            </a:r>
            <a:endParaRPr lang="en-GB" sz="2000" b="1" dirty="0" smtClean="0">
              <a:latin typeface="Futura LT Pro Book" panose="020B0502020204020303"/>
            </a:endParaRPr>
          </a:p>
          <a:p>
            <a:r>
              <a:rPr lang="en-GB" sz="2000" dirty="0" smtClean="0">
                <a:latin typeface="Futura LT Pro Book" panose="020B0502020204020303"/>
              </a:rPr>
              <a:t>September </a:t>
            </a:r>
            <a:r>
              <a:rPr lang="en-GB" sz="2000" dirty="0">
                <a:latin typeface="Futura LT Pro Book" panose="020B0502020204020303"/>
              </a:rPr>
              <a:t>2013 – June 2018</a:t>
            </a:r>
          </a:p>
          <a:p>
            <a:endParaRPr lang="en-GB" sz="2000" dirty="0" smtClean="0">
              <a:solidFill>
                <a:srgbClr val="C00000"/>
              </a:solidFill>
              <a:latin typeface="Futura LT Pro Book" panose="020B0502020204020303"/>
            </a:endParaRPr>
          </a:p>
          <a:p>
            <a:r>
              <a:rPr lang="en-GB" sz="2000" b="1" dirty="0" smtClean="0">
                <a:solidFill>
                  <a:schemeClr val="accent5">
                    <a:lumMod val="75000"/>
                  </a:schemeClr>
                </a:solidFill>
                <a:latin typeface="Futura LT Pro Book" panose="020B0502020204020303"/>
              </a:rPr>
              <a:t>Ellen O’Neil</a:t>
            </a:r>
          </a:p>
          <a:p>
            <a:pPr lvl="0"/>
            <a:r>
              <a:rPr lang="en-GB" sz="2000" b="1" dirty="0" smtClean="0">
                <a:solidFill>
                  <a:prstClr val="black"/>
                </a:solidFill>
                <a:latin typeface="Futura LT Pro Book" panose="020B0502020204020303"/>
              </a:rPr>
              <a:t>BIG </a:t>
            </a:r>
            <a:r>
              <a:rPr lang="en-GB" sz="2000" b="1" dirty="0">
                <a:solidFill>
                  <a:prstClr val="black"/>
                </a:solidFill>
                <a:latin typeface="Futura LT Pro Book" panose="020B0502020204020303"/>
              </a:rPr>
              <a:t>DATA ENGINEER – KUBRICK GROUP, LONDON</a:t>
            </a:r>
            <a:br>
              <a:rPr lang="en-GB" sz="2000" b="1" dirty="0">
                <a:solidFill>
                  <a:prstClr val="black"/>
                </a:solidFill>
                <a:latin typeface="Futura LT Pro Book" panose="020B0502020204020303"/>
              </a:rPr>
            </a:br>
            <a:r>
              <a:rPr lang="en-GB" sz="2000" dirty="0">
                <a:solidFill>
                  <a:prstClr val="black"/>
                </a:solidFill>
                <a:latin typeface="Futura LT Pro Book" panose="020B0502020204020303"/>
              </a:rPr>
              <a:t>November 2018 – present</a:t>
            </a:r>
          </a:p>
          <a:p>
            <a:pPr lvl="0"/>
            <a:r>
              <a:rPr lang="en-GB" sz="2000" b="1" dirty="0">
                <a:solidFill>
                  <a:prstClr val="black"/>
                </a:solidFill>
                <a:latin typeface="Futura LT Pro Book" panose="020B0502020204020303"/>
              </a:rPr>
              <a:t> </a:t>
            </a:r>
            <a:endParaRPr lang="en-GB" sz="2000" dirty="0">
              <a:solidFill>
                <a:prstClr val="black"/>
              </a:solidFill>
              <a:latin typeface="Futura LT Pro Book" panose="020B0502020204020303"/>
            </a:endParaRPr>
          </a:p>
          <a:p>
            <a:pPr lvl="0"/>
            <a:r>
              <a:rPr lang="en-GB" sz="2000" b="1" dirty="0">
                <a:solidFill>
                  <a:prstClr val="black"/>
                </a:solidFill>
                <a:latin typeface="Futura LT Pro Book" panose="020B0502020204020303"/>
              </a:rPr>
              <a:t>UNIVERSITY OF </a:t>
            </a:r>
            <a:r>
              <a:rPr lang="en-GB" sz="2000" b="1" dirty="0" smtClean="0">
                <a:solidFill>
                  <a:prstClr val="black"/>
                </a:solidFill>
                <a:latin typeface="Futura LT Pro Book" panose="020B0502020204020303"/>
              </a:rPr>
              <a:t>LEESD, </a:t>
            </a:r>
            <a:r>
              <a:rPr lang="en-GB" sz="2000" b="1" dirty="0">
                <a:solidFill>
                  <a:prstClr val="black"/>
                </a:solidFill>
                <a:latin typeface="Futura LT Pro Book" panose="020B0502020204020303"/>
              </a:rPr>
              <a:t>MCHEM(HONS) </a:t>
            </a:r>
            <a:r>
              <a:rPr lang="en-GB" sz="2000" b="1" dirty="0" smtClean="0">
                <a:solidFill>
                  <a:prstClr val="black"/>
                </a:solidFill>
                <a:latin typeface="Futura LT Pro Book" panose="020B0502020204020303"/>
              </a:rPr>
              <a:t>CHEMISTRY (International)                                                  </a:t>
            </a:r>
          </a:p>
          <a:p>
            <a:pPr lvl="0"/>
            <a:r>
              <a:rPr lang="en-GB" sz="2000" dirty="0" smtClean="0">
                <a:solidFill>
                  <a:prstClr val="black"/>
                </a:solidFill>
                <a:latin typeface="Futura LT Pro Book" panose="020B0502020204020303"/>
              </a:rPr>
              <a:t>September 2014 </a:t>
            </a:r>
            <a:r>
              <a:rPr lang="en-GB" sz="2000" dirty="0">
                <a:solidFill>
                  <a:prstClr val="black"/>
                </a:solidFill>
                <a:latin typeface="Futura LT Pro Book" panose="020B0502020204020303"/>
              </a:rPr>
              <a:t>– June 2018</a:t>
            </a:r>
          </a:p>
          <a:p>
            <a:endParaRPr lang="en-GB" sz="2000" dirty="0">
              <a:solidFill>
                <a:srgbClr val="C00000"/>
              </a:solidFill>
              <a:latin typeface="Futura LT Pro Book" panose="020B0502020204020303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1D9348-9EBD-4B19-B15F-83A3424565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54504" y="494803"/>
            <a:ext cx="4916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Data Team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559830"/>
              </p:ext>
            </p:extLst>
          </p:nvPr>
        </p:nvGraphicFramePr>
        <p:xfrm>
          <a:off x="697186" y="1255692"/>
          <a:ext cx="3916855" cy="4314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16855">
                  <a:extLst>
                    <a:ext uri="{9D8B030D-6E8A-4147-A177-3AD203B41FA5}">
                      <a16:colId xmlns:a16="http://schemas.microsoft.com/office/drawing/2014/main" val="3100747834"/>
                    </a:ext>
                  </a:extLst>
                </a:gridCol>
              </a:tblGrid>
              <a:tr h="2157395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087532"/>
                  </a:ext>
                </a:extLst>
              </a:tr>
              <a:tr h="2157395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303410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11363" b="26808"/>
          <a:stretch/>
        </p:blipFill>
        <p:spPr>
          <a:xfrm>
            <a:off x="1461593" y="1334813"/>
            <a:ext cx="2243421" cy="20806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t="13304" b="27041"/>
          <a:stretch/>
        </p:blipFill>
        <p:spPr>
          <a:xfrm>
            <a:off x="1461593" y="3563007"/>
            <a:ext cx="2243421" cy="200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99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92125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6: </a:t>
            </a:r>
            <a:r>
              <a:rPr lang="en-US" sz="2800" dirty="0"/>
              <a:t>Project </a:t>
            </a:r>
            <a:r>
              <a:rPr lang="en-GB" sz="2800" dirty="0"/>
              <a:t>I-PACE </a:t>
            </a:r>
            <a:r>
              <a:rPr lang="en-US" sz="2800" dirty="0"/>
              <a:t>Sales until 2020/1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772270"/>
              </p:ext>
            </p:extLst>
          </p:nvPr>
        </p:nvGraphicFramePr>
        <p:xfrm>
          <a:off x="923636" y="2641110"/>
          <a:ext cx="10002984" cy="344711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250373">
                  <a:extLst>
                    <a:ext uri="{9D8B030D-6E8A-4147-A177-3AD203B41FA5}">
                      <a16:colId xmlns:a16="http://schemas.microsoft.com/office/drawing/2014/main" val="1663940806"/>
                    </a:ext>
                  </a:extLst>
                </a:gridCol>
                <a:gridCol w="1250373">
                  <a:extLst>
                    <a:ext uri="{9D8B030D-6E8A-4147-A177-3AD203B41FA5}">
                      <a16:colId xmlns:a16="http://schemas.microsoft.com/office/drawing/2014/main" val="3904227597"/>
                    </a:ext>
                  </a:extLst>
                </a:gridCol>
                <a:gridCol w="1250373">
                  <a:extLst>
                    <a:ext uri="{9D8B030D-6E8A-4147-A177-3AD203B41FA5}">
                      <a16:colId xmlns:a16="http://schemas.microsoft.com/office/drawing/2014/main" val="698895667"/>
                    </a:ext>
                  </a:extLst>
                </a:gridCol>
                <a:gridCol w="1250373">
                  <a:extLst>
                    <a:ext uri="{9D8B030D-6E8A-4147-A177-3AD203B41FA5}">
                      <a16:colId xmlns:a16="http://schemas.microsoft.com/office/drawing/2014/main" val="3912181265"/>
                    </a:ext>
                  </a:extLst>
                </a:gridCol>
                <a:gridCol w="1250373">
                  <a:extLst>
                    <a:ext uri="{9D8B030D-6E8A-4147-A177-3AD203B41FA5}">
                      <a16:colId xmlns:a16="http://schemas.microsoft.com/office/drawing/2014/main" val="3783221828"/>
                    </a:ext>
                  </a:extLst>
                </a:gridCol>
                <a:gridCol w="1250373">
                  <a:extLst>
                    <a:ext uri="{9D8B030D-6E8A-4147-A177-3AD203B41FA5}">
                      <a16:colId xmlns:a16="http://schemas.microsoft.com/office/drawing/2014/main" val="840593555"/>
                    </a:ext>
                  </a:extLst>
                </a:gridCol>
                <a:gridCol w="1250373">
                  <a:extLst>
                    <a:ext uri="{9D8B030D-6E8A-4147-A177-3AD203B41FA5}">
                      <a16:colId xmlns:a16="http://schemas.microsoft.com/office/drawing/2014/main" val="3565211011"/>
                    </a:ext>
                  </a:extLst>
                </a:gridCol>
                <a:gridCol w="1250373">
                  <a:extLst>
                    <a:ext uri="{9D8B030D-6E8A-4147-A177-3AD203B41FA5}">
                      <a16:colId xmlns:a16="http://schemas.microsoft.com/office/drawing/2014/main" val="1867673634"/>
                    </a:ext>
                  </a:extLst>
                </a:gridCol>
              </a:tblGrid>
              <a:tr h="415250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Quarter</a:t>
                      </a:r>
                      <a:endParaRPr lang="en-GB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GDP Growth </a:t>
                      </a:r>
                      <a:r>
                        <a:rPr lang="en-GB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(%)</a:t>
                      </a:r>
                      <a:endParaRPr lang="en-GB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GDP (£/Million)</a:t>
                      </a:r>
                      <a:endParaRPr lang="en-GB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Tesla Model X </a:t>
                      </a:r>
                      <a:r>
                        <a:rPr lang="en-GB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75D  </a:t>
                      </a:r>
                      <a:r>
                        <a:rPr lang="en-GB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Sales</a:t>
                      </a:r>
                      <a:endParaRPr lang="en-GB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% Change</a:t>
                      </a:r>
                      <a:endParaRPr lang="en-GB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I-PACE EV400 HSE</a:t>
                      </a:r>
                      <a:r>
                        <a:rPr lang="en-GB" sz="1400" b="1" i="0" kern="120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4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Sales</a:t>
                      </a:r>
                      <a:endParaRPr lang="en-GB" sz="1400" b="1" i="0" kern="1200" dirty="0" smtClean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I-PACE EV400 HSE</a:t>
                      </a:r>
                      <a:r>
                        <a:rPr lang="en-GB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GB" sz="14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Lower Sales</a:t>
                      </a:r>
                      <a:endParaRPr lang="en-GB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I-PACE EV400 HSE</a:t>
                      </a:r>
                      <a:r>
                        <a:rPr lang="en-GB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Upper Sales</a:t>
                      </a:r>
                      <a:endParaRPr lang="en-GB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70968898"/>
                  </a:ext>
                </a:extLst>
              </a:tr>
              <a:tr h="22003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2016/4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0.7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485 897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686657"/>
                  </a:ext>
                </a:extLst>
              </a:tr>
              <a:tr h="22003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2017/1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0.3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487 422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96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063325"/>
                  </a:ext>
                </a:extLst>
              </a:tr>
              <a:tr h="22003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2017/2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0.2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488 624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184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7508646"/>
                  </a:ext>
                </a:extLst>
              </a:tr>
              <a:tr h="22003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2017/3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490 876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363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204302"/>
                  </a:ext>
                </a:extLst>
              </a:tr>
              <a:tr h="22003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2017/4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0.4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492 785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534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7588114"/>
                  </a:ext>
                </a:extLst>
              </a:tr>
              <a:tr h="20762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2018/1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493 278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671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6319630"/>
                  </a:ext>
                </a:extLst>
              </a:tr>
              <a:tr h="20955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2018/2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0.4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495251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785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48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48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48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3885232"/>
                  </a:ext>
                </a:extLst>
              </a:tr>
              <a:tr h="20955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2018/3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0.6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498223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1380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+1631%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831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664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998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8856139"/>
                  </a:ext>
                </a:extLst>
              </a:tr>
              <a:tr h="20955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2018/4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0.3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499717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1657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+</a:t>
                      </a:r>
                      <a:r>
                        <a:rPr lang="en-GB" sz="140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</a:t>
                      </a:r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%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997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830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1164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6287462"/>
                  </a:ext>
                </a:extLst>
              </a:tr>
              <a:tr h="20955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2019/1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0.3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501216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1958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+</a:t>
                      </a:r>
                      <a:r>
                        <a:rPr lang="en-GB" sz="140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18</a:t>
                      </a:r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%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1179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1012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1346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3204478"/>
                  </a:ext>
                </a:extLst>
              </a:tr>
              <a:tr h="20955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2019/2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0.3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502720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2285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+</a:t>
                      </a:r>
                      <a:r>
                        <a:rPr lang="en-GB" sz="140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17</a:t>
                      </a:r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%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1376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1208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1543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209145"/>
                  </a:ext>
                </a:extLst>
              </a:tr>
              <a:tr h="20955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2019/3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0.3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504228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2637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+</a:t>
                      </a:r>
                      <a:r>
                        <a:rPr lang="en-GB" sz="140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15</a:t>
                      </a:r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%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1587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1420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1754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7220125"/>
                  </a:ext>
                </a:extLst>
              </a:tr>
              <a:tr h="11111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2019/4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0.3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505741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3014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+</a:t>
                      </a:r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14</a:t>
                      </a:r>
                      <a:r>
                        <a:rPr lang="en-GB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%</a:t>
                      </a: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1815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1647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1981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916356"/>
                  </a:ext>
                </a:extLst>
              </a:tr>
              <a:tr h="20955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2020/1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0.3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507258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3417</a:t>
                      </a:r>
                      <a:endParaRPr lang="en-GB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+</a:t>
                      </a:r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13</a:t>
                      </a:r>
                      <a:r>
                        <a:rPr lang="en-GB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%</a:t>
                      </a: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2057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1890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2224</a:t>
                      </a:r>
                      <a:endParaRPr lang="en-GB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635332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23636" y="1163782"/>
            <a:ext cx="965727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Accounting for Error:</a:t>
            </a:r>
          </a:p>
          <a:p>
            <a:r>
              <a:rPr lang="en-GB" dirty="0"/>
              <a:t>Standard Error = Standard </a:t>
            </a:r>
            <a:r>
              <a:rPr lang="en-GB" dirty="0" smtClean="0"/>
              <a:t>Deviation </a:t>
            </a:r>
            <a:r>
              <a:rPr lang="en-GB" dirty="0"/>
              <a:t>/ </a:t>
            </a:r>
            <a:r>
              <a:rPr lang="en-GB" dirty="0" smtClean="0"/>
              <a:t>(Total No. </a:t>
            </a:r>
            <a:r>
              <a:rPr lang="en-GB" dirty="0"/>
              <a:t>of </a:t>
            </a:r>
            <a:r>
              <a:rPr lang="en-GB" dirty="0" smtClean="0"/>
              <a:t>Samples)</a:t>
            </a:r>
            <a:r>
              <a:rPr lang="en-GB" baseline="30000" dirty="0" smtClean="0"/>
              <a:t>1/2</a:t>
            </a:r>
          </a:p>
          <a:p>
            <a:r>
              <a:rPr lang="en-GB" sz="2000" b="1" dirty="0" smtClean="0"/>
              <a:t>Standard Error = </a:t>
            </a:r>
            <a:r>
              <a:rPr lang="en-GB" sz="2000" b="1" dirty="0" smtClean="0">
                <a:solidFill>
                  <a:srgbClr val="FF0000"/>
                </a:solidFill>
              </a:rPr>
              <a:t>167 Sales</a:t>
            </a:r>
          </a:p>
          <a:p>
            <a:r>
              <a:rPr lang="en-GB" dirty="0" smtClean="0"/>
              <a:t>Standard Error is used to determine the Upper and Lower Sales of each individual quarter.</a:t>
            </a:r>
            <a:endParaRPr lang="en-GB" dirty="0"/>
          </a:p>
        </p:txBody>
      </p:sp>
      <p:sp>
        <p:nvSpPr>
          <p:cNvPr id="6" name="Down Arrow 5"/>
          <p:cNvSpPr/>
          <p:nvPr/>
        </p:nvSpPr>
        <p:spPr>
          <a:xfrm>
            <a:off x="1394691" y="2344928"/>
            <a:ext cx="303481" cy="285837"/>
          </a:xfrm>
          <a:prstGeom prst="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Down Arrow 8"/>
          <p:cNvSpPr/>
          <p:nvPr/>
        </p:nvSpPr>
        <p:spPr>
          <a:xfrm>
            <a:off x="3902364" y="2344927"/>
            <a:ext cx="303481" cy="285837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Down Arrow 9"/>
          <p:cNvSpPr/>
          <p:nvPr/>
        </p:nvSpPr>
        <p:spPr>
          <a:xfrm>
            <a:off x="7652328" y="2355273"/>
            <a:ext cx="303481" cy="285837"/>
          </a:xfrm>
          <a:prstGeom prst="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Down Arrow 10"/>
          <p:cNvSpPr/>
          <p:nvPr/>
        </p:nvSpPr>
        <p:spPr>
          <a:xfrm>
            <a:off x="8929256" y="2355273"/>
            <a:ext cx="303481" cy="285837"/>
          </a:xfrm>
          <a:prstGeom prst="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Down Arrow 11"/>
          <p:cNvSpPr/>
          <p:nvPr/>
        </p:nvSpPr>
        <p:spPr>
          <a:xfrm>
            <a:off x="10160001" y="2327630"/>
            <a:ext cx="303481" cy="285837"/>
          </a:xfrm>
          <a:prstGeom prst="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2387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92125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6: </a:t>
            </a:r>
            <a:r>
              <a:rPr lang="en-US" sz="2800" dirty="0"/>
              <a:t>Project </a:t>
            </a:r>
            <a:r>
              <a:rPr lang="en-GB" sz="2800" dirty="0"/>
              <a:t>I-PACE </a:t>
            </a:r>
            <a:r>
              <a:rPr lang="en-US" sz="2800" dirty="0"/>
              <a:t>Sales until 2020/1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105313"/>
              </p:ext>
            </p:extLst>
          </p:nvPr>
        </p:nvGraphicFramePr>
        <p:xfrm>
          <a:off x="781235" y="1899311"/>
          <a:ext cx="7634790" cy="358370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526958">
                  <a:extLst>
                    <a:ext uri="{9D8B030D-6E8A-4147-A177-3AD203B41FA5}">
                      <a16:colId xmlns:a16="http://schemas.microsoft.com/office/drawing/2014/main" val="1663940806"/>
                    </a:ext>
                  </a:extLst>
                </a:gridCol>
                <a:gridCol w="1526958">
                  <a:extLst>
                    <a:ext uri="{9D8B030D-6E8A-4147-A177-3AD203B41FA5}">
                      <a16:colId xmlns:a16="http://schemas.microsoft.com/office/drawing/2014/main" val="698895667"/>
                    </a:ext>
                  </a:extLst>
                </a:gridCol>
                <a:gridCol w="1526958">
                  <a:extLst>
                    <a:ext uri="{9D8B030D-6E8A-4147-A177-3AD203B41FA5}">
                      <a16:colId xmlns:a16="http://schemas.microsoft.com/office/drawing/2014/main" val="840593555"/>
                    </a:ext>
                  </a:extLst>
                </a:gridCol>
                <a:gridCol w="1526958">
                  <a:extLst>
                    <a:ext uri="{9D8B030D-6E8A-4147-A177-3AD203B41FA5}">
                      <a16:colId xmlns:a16="http://schemas.microsoft.com/office/drawing/2014/main" val="3565211011"/>
                    </a:ext>
                  </a:extLst>
                </a:gridCol>
                <a:gridCol w="1526958">
                  <a:extLst>
                    <a:ext uri="{9D8B030D-6E8A-4147-A177-3AD203B41FA5}">
                      <a16:colId xmlns:a16="http://schemas.microsoft.com/office/drawing/2014/main" val="1867673634"/>
                    </a:ext>
                  </a:extLst>
                </a:gridCol>
              </a:tblGrid>
              <a:tr h="89592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1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Yearly Quarter</a:t>
                      </a:r>
                      <a:endParaRPr lang="en-GB" sz="1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1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GDP (£/Million)</a:t>
                      </a:r>
                      <a:endParaRPr lang="en-GB" sz="1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I-PACE EV400 HSE</a:t>
                      </a:r>
                      <a:r>
                        <a:rPr lang="en-GB" sz="1800" b="1" i="0" kern="120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Sales</a:t>
                      </a:r>
                      <a:endParaRPr lang="en-GB" sz="1800" b="1" i="0" kern="1200" dirty="0" smtClean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I-PACE EV400 HSE</a:t>
                      </a:r>
                      <a:r>
                        <a:rPr lang="en-GB" sz="1800" b="1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GB" sz="1800" b="1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Lower Sales</a:t>
                      </a:r>
                      <a:endParaRPr lang="en-GB" sz="1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1" i="0" kern="12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I-PACE EV400 HSE</a:t>
                      </a:r>
                      <a:r>
                        <a:rPr lang="en-GB" sz="1800" b="1" i="0" kern="120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Upper </a:t>
                      </a:r>
                      <a:r>
                        <a:rPr lang="en-GB" sz="18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Sales</a:t>
                      </a:r>
                      <a:endParaRPr lang="en-GB" sz="1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70968898"/>
                  </a:ext>
                </a:extLst>
              </a:tr>
              <a:tr h="2986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2018/1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493 278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6319630"/>
                  </a:ext>
                </a:extLst>
              </a:tr>
              <a:tr h="2986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2018/2</a:t>
                      </a:r>
                      <a:endParaRPr lang="en-GB" sz="18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495251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48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48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48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3885232"/>
                  </a:ext>
                </a:extLst>
              </a:tr>
              <a:tr h="2986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2018/3</a:t>
                      </a:r>
                      <a:endParaRPr lang="en-GB" sz="18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498223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831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664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998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8856139"/>
                  </a:ext>
                </a:extLst>
              </a:tr>
              <a:tr h="2986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2018/4</a:t>
                      </a:r>
                      <a:endParaRPr lang="en-GB" sz="18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499717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997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830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1164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6287462"/>
                  </a:ext>
                </a:extLst>
              </a:tr>
              <a:tr h="2986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2019/1</a:t>
                      </a:r>
                      <a:endParaRPr lang="en-GB" sz="18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501216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1179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1012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1346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3204478"/>
                  </a:ext>
                </a:extLst>
              </a:tr>
              <a:tr h="2986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2019/2</a:t>
                      </a:r>
                      <a:endParaRPr lang="en-GB" sz="18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502720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1376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1208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1543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209145"/>
                  </a:ext>
                </a:extLst>
              </a:tr>
              <a:tr h="2986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2019/3</a:t>
                      </a:r>
                      <a:endParaRPr lang="en-GB" sz="18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504228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1587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1420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1754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7220125"/>
                  </a:ext>
                </a:extLst>
              </a:tr>
              <a:tr h="2986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2019/4</a:t>
                      </a:r>
                      <a:endParaRPr lang="en-GB" sz="18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505741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1815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1647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1981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916356"/>
                  </a:ext>
                </a:extLst>
              </a:tr>
              <a:tr h="2986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2020/1</a:t>
                      </a:r>
                      <a:endParaRPr lang="en-GB" sz="18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507258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2057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1890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2224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63533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814857"/>
              </p:ext>
            </p:extLst>
          </p:nvPr>
        </p:nvGraphicFramePr>
        <p:xfrm>
          <a:off x="8763473" y="2894625"/>
          <a:ext cx="1517364" cy="115649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517364">
                  <a:extLst>
                    <a:ext uri="{9D8B030D-6E8A-4147-A177-3AD203B41FA5}">
                      <a16:colId xmlns:a16="http://schemas.microsoft.com/office/drawing/2014/main" val="3930983713"/>
                    </a:ext>
                  </a:extLst>
                </a:gridCol>
              </a:tblGrid>
              <a:tr h="469617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Known Data</a:t>
                      </a:r>
                      <a:endParaRPr lang="en-GB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604839"/>
                  </a:ext>
                </a:extLst>
              </a:tr>
              <a:tr h="686877">
                <a:tc>
                  <a:txBody>
                    <a:bodyPr/>
                    <a:lstStyle/>
                    <a:p>
                      <a:r>
                        <a:rPr lang="en-GB" sz="1800" dirty="0" smtClean="0"/>
                        <a:t>Forecasted</a:t>
                      </a:r>
                      <a:r>
                        <a:rPr lang="en-GB" sz="1800" baseline="0" dirty="0" smtClean="0"/>
                        <a:t> Data</a:t>
                      </a:r>
                      <a:endParaRPr lang="en-GB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130704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81235" y="1134209"/>
            <a:ext cx="9875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Final Forecast for the project sales of the </a:t>
            </a:r>
            <a:r>
              <a:rPr lang="en-GB" sz="2000" dirty="0">
                <a:solidFill>
                  <a:schemeClr val="dk1"/>
                </a:solidFill>
              </a:rPr>
              <a:t>I-PACE EV400 </a:t>
            </a:r>
            <a:r>
              <a:rPr lang="en-GB" sz="2000" dirty="0" smtClean="0">
                <a:solidFill>
                  <a:schemeClr val="dk1"/>
                </a:solidFill>
              </a:rPr>
              <a:t>HSE from 2018/1 – 2020/1</a:t>
            </a:r>
            <a:endParaRPr lang="en-GB" sz="20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958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3110" y="264017"/>
            <a:ext cx="92125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/>
              <a:t>Step 6: </a:t>
            </a:r>
            <a:r>
              <a:rPr lang="en-US" sz="2800" dirty="0"/>
              <a:t>Project </a:t>
            </a:r>
            <a:r>
              <a:rPr lang="en-GB" sz="2800" dirty="0"/>
              <a:t>I-PACE </a:t>
            </a:r>
            <a:r>
              <a:rPr lang="en-US" sz="2800" dirty="0"/>
              <a:t>Sales until 2020/1</a:t>
            </a: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55631" t="34661" r="22675" b="26901"/>
          <a:stretch/>
        </p:blipFill>
        <p:spPr>
          <a:xfrm>
            <a:off x="1576551" y="1229353"/>
            <a:ext cx="8975835" cy="447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27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7 Step GDP Model 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/>
          </p:nvPr>
        </p:nvGraphicFramePr>
        <p:xfrm>
          <a:off x="1698172" y="975981"/>
          <a:ext cx="8610063" cy="5867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193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val 9"/>
          <p:cNvSpPr/>
          <p:nvPr/>
        </p:nvSpPr>
        <p:spPr>
          <a:xfrm>
            <a:off x="4520097" y="4974013"/>
            <a:ext cx="2966213" cy="1722062"/>
          </a:xfrm>
          <a:prstGeom prst="ellipse">
            <a:avLst/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181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169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192" y="4053314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518" y="4053313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168" y="4036828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89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4" y="452761"/>
            <a:ext cx="77979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/>
              <a:t>Step 7: </a:t>
            </a:r>
            <a:r>
              <a:rPr lang="en-US" sz="2800"/>
              <a:t>Calculate Total I-Pace Sales in FY2019</a:t>
            </a:r>
          </a:p>
          <a:p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04550" y="5805774"/>
            <a:ext cx="620126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Assumption: BEV registrations directly correlate to sales</a:t>
            </a:r>
            <a:r>
              <a:rPr lang="en-US" sz="2000" dirty="0" smtClean="0"/>
              <a:t>.</a:t>
            </a:r>
            <a:endParaRPr lang="en-US" sz="2000" dirty="0"/>
          </a:p>
          <a:p>
            <a:endParaRPr lang="en-US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4332645"/>
              </p:ext>
            </p:extLst>
          </p:nvPr>
        </p:nvGraphicFramePr>
        <p:xfrm>
          <a:off x="1405477" y="1049571"/>
          <a:ext cx="9398976" cy="47390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Rectangle 8"/>
          <p:cNvSpPr/>
          <p:nvPr/>
        </p:nvSpPr>
        <p:spPr>
          <a:xfrm>
            <a:off x="4086153" y="2669309"/>
            <a:ext cx="1022684" cy="508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101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7 Step GDP Model 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5A077-BADF-4365-BFD2-0808B2420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/>
          </p:nvPr>
        </p:nvGraphicFramePr>
        <p:xfrm>
          <a:off x="1698172" y="975981"/>
          <a:ext cx="8610063" cy="5867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193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181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169" y="1974772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192" y="4053314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518" y="4053313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4844" y="4106494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 result for tick imag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0895" y="5994508"/>
            <a:ext cx="768061" cy="71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3331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Model Review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33546" y="1193888"/>
            <a:ext cx="663172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r>
              <a:rPr lang="en-US" dirty="0" smtClean="0"/>
              <a:t>All data used is related to the United Kingdom.</a:t>
            </a:r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endParaRPr lang="en-US" dirty="0" smtClean="0"/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r>
              <a:rPr lang="en-US" dirty="0" smtClean="0"/>
              <a:t>BEV Vehicle Registrations vs GDP model </a:t>
            </a:r>
            <a:r>
              <a:rPr lang="en-US" dirty="0" smtClean="0"/>
              <a:t>displayed </a:t>
            </a:r>
            <a:r>
              <a:rPr lang="en-US" dirty="0" smtClean="0"/>
              <a:t>the highest correlation.</a:t>
            </a:r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endParaRPr lang="en-US" dirty="0" smtClean="0"/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r>
              <a:rPr lang="en-US" dirty="0" smtClean="0"/>
              <a:t>GDP forecast is based on reliable European </a:t>
            </a:r>
            <a:r>
              <a:rPr lang="en-US" dirty="0" smtClean="0"/>
              <a:t>Commission </a:t>
            </a:r>
            <a:r>
              <a:rPr lang="en-US" dirty="0" smtClean="0"/>
              <a:t>Forecast and Known Data.</a:t>
            </a:r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endParaRPr lang="en-US" dirty="0"/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r>
              <a:rPr lang="en-US" dirty="0"/>
              <a:t>Early Adoption sales are known</a:t>
            </a:r>
            <a:r>
              <a:rPr lang="en-US" dirty="0" smtClean="0"/>
              <a:t>.</a:t>
            </a:r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endParaRPr lang="en-US" dirty="0"/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r>
              <a:rPr lang="en-US" dirty="0" smtClean="0"/>
              <a:t>Predicted Acceptance I-Pace Sales </a:t>
            </a:r>
            <a:r>
              <a:rPr lang="en-US" dirty="0" smtClean="0"/>
              <a:t>has </a:t>
            </a:r>
            <a:r>
              <a:rPr lang="en-US" dirty="0" smtClean="0"/>
              <a:t>been projected by harnessing Acceptance Sales of </a:t>
            </a:r>
            <a:r>
              <a:rPr lang="en-GB" dirty="0"/>
              <a:t>Mid-Sized Luxury </a:t>
            </a:r>
            <a:r>
              <a:rPr lang="en-GB" dirty="0" smtClean="0"/>
              <a:t>SUVs and BEV vehicles.</a:t>
            </a:r>
            <a:endParaRPr lang="en-US" dirty="0"/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endParaRPr lang="en-US" dirty="0" smtClean="0"/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r>
              <a:rPr lang="en-US" dirty="0" smtClean="0"/>
              <a:t>Predicted saturation I-Pace car sales have been modelled around the similar car Tesla Model X 75D.</a:t>
            </a:r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endParaRPr lang="en-US" dirty="0" smtClean="0"/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r>
              <a:rPr lang="en-US" dirty="0" smtClean="0"/>
              <a:t>Standard Error has been applied to derive both a Lower and Upper Forecast Sales from predicted Forecast Sale.</a:t>
            </a:r>
            <a:endParaRPr lang="en-US" dirty="0"/>
          </a:p>
        </p:txBody>
      </p:sp>
      <p:pic>
        <p:nvPicPr>
          <p:cNvPr id="12" name="Picture 2" descr="https://www.forecastingnet.com/S-curv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62"/>
          <a:stretch/>
        </p:blipFill>
        <p:spPr bwMode="auto">
          <a:xfrm>
            <a:off x="1389541" y="4047102"/>
            <a:ext cx="2838450" cy="199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Diagram 12"/>
          <p:cNvGraphicFramePr/>
          <p:nvPr>
            <p:extLst>
              <p:ext uri="{D42A27DB-BD31-4B8C-83A1-F6EECF244321}">
                <p14:modId xmlns:p14="http://schemas.microsoft.com/office/powerpoint/2010/main" val="3619845562"/>
              </p:ext>
            </p:extLst>
          </p:nvPr>
        </p:nvGraphicFramePr>
        <p:xfrm>
          <a:off x="1670368" y="3926542"/>
          <a:ext cx="2320147" cy="1818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4" name="TextBox 13"/>
          <p:cNvSpPr txBox="1"/>
          <p:nvPr/>
        </p:nvSpPr>
        <p:spPr>
          <a:xfrm rot="16200000">
            <a:off x="1161697" y="4553634"/>
            <a:ext cx="67846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Sales</a:t>
            </a:r>
            <a:endParaRPr lang="en-GB" sz="1400" dirty="0"/>
          </a:p>
        </p:txBody>
      </p:sp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9863585"/>
              </p:ext>
            </p:extLst>
          </p:nvPr>
        </p:nvGraphicFramePr>
        <p:xfrm>
          <a:off x="1097668" y="975981"/>
          <a:ext cx="3465545" cy="2720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1558571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9540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Sources – Reliable UK Data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81235" y="1203124"/>
            <a:ext cx="1048403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B050"/>
              </a:buClr>
            </a:pPr>
            <a:r>
              <a:rPr lang="en-GB" sz="1400" b="1" dirty="0" smtClean="0"/>
              <a:t>UK Vehicle Registrations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 smtClean="0"/>
              <a:t>The </a:t>
            </a:r>
            <a:r>
              <a:rPr lang="en-GB" sz="1400" dirty="0"/>
              <a:t>Society of Motor Manufacturers and Traders (</a:t>
            </a:r>
            <a:r>
              <a:rPr lang="en-GB" sz="1400" dirty="0" smtClean="0"/>
              <a:t>SMMT) </a:t>
            </a:r>
            <a:r>
              <a:rPr lang="en-GB" sz="1400" dirty="0"/>
              <a:t>Vehicle </a:t>
            </a:r>
            <a:r>
              <a:rPr lang="en-GB" sz="1400" dirty="0" smtClean="0"/>
              <a:t>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 smtClean="0"/>
              <a:t>Numbers </a:t>
            </a:r>
            <a:r>
              <a:rPr lang="en-GB" sz="1400" dirty="0"/>
              <a:t>recorded on the last day of each </a:t>
            </a:r>
            <a:r>
              <a:rPr lang="en-GB" sz="1400" dirty="0" smtClean="0"/>
              <a:t>quarter and covers </a:t>
            </a:r>
            <a:r>
              <a:rPr lang="en-GB" sz="1400" dirty="0"/>
              <a:t>United Kingdom </a:t>
            </a:r>
            <a:r>
              <a:rPr lang="en-GB" sz="1400" dirty="0" smtClean="0"/>
              <a:t>including Northern Ireland. </a:t>
            </a:r>
            <a:endParaRPr lang="en-US" sz="1400" dirty="0" smtClean="0"/>
          </a:p>
          <a:p>
            <a:r>
              <a:rPr lang="en-GB" sz="1400" b="1" dirty="0"/>
              <a:t>UK GDP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Office for National </a:t>
            </a:r>
            <a:r>
              <a:rPr lang="en-GB" sz="1400" dirty="0" smtClean="0"/>
              <a:t>Statistics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Numbers recorded on the last day of each quarter and covers United Kingdom including Northern Ireland. </a:t>
            </a:r>
            <a:endParaRPr lang="en-GB" sz="1400" b="1" dirty="0"/>
          </a:p>
          <a:p>
            <a:r>
              <a:rPr lang="en-GB" sz="1400" b="1" dirty="0"/>
              <a:t>Forecasted UK GDP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European </a:t>
            </a:r>
            <a:r>
              <a:rPr lang="en-GB" sz="1400" dirty="0" smtClean="0"/>
              <a:t>Commission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Numbers </a:t>
            </a:r>
            <a:r>
              <a:rPr lang="en-GB" sz="1400" dirty="0" smtClean="0"/>
              <a:t>are forecasted for </a:t>
            </a:r>
            <a:r>
              <a:rPr lang="en-GB" sz="1400" dirty="0"/>
              <a:t>the last day of each quarter and covers United Kingdom including Northern Ireland. </a:t>
            </a:r>
            <a:endParaRPr lang="en-GB" sz="1400" dirty="0" smtClean="0"/>
          </a:p>
          <a:p>
            <a:r>
              <a:rPr lang="en-GB" sz="1400" b="1" dirty="0" smtClean="0"/>
              <a:t>Inflation </a:t>
            </a:r>
            <a:r>
              <a:rPr lang="en-GB" sz="1400" b="1" dirty="0"/>
              <a:t>Rate </a:t>
            </a:r>
            <a:r>
              <a:rPr lang="en-GB" sz="1400" b="1" dirty="0" smtClean="0"/>
              <a:t>UK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Office for National </a:t>
            </a:r>
            <a:r>
              <a:rPr lang="en-GB" sz="1400" dirty="0" smtClean="0"/>
              <a:t>Statistics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Numbers recorded on the last day of each quarter and covers United Kingdom including Northern Ireland. </a:t>
            </a:r>
            <a:endParaRPr lang="en-GB" sz="1400" dirty="0" smtClean="0"/>
          </a:p>
          <a:p>
            <a:r>
              <a:rPr lang="en-GB" sz="1400" b="1" dirty="0" smtClean="0"/>
              <a:t>UK </a:t>
            </a:r>
            <a:r>
              <a:rPr lang="en-GB" sz="1400" b="1" dirty="0"/>
              <a:t>Net Disposable Income per capita </a:t>
            </a:r>
            <a:endParaRPr lang="en-GB" sz="1400" b="1" dirty="0" smtClean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GB" sz="1400" dirty="0"/>
              <a:t>Office for National </a:t>
            </a:r>
            <a:r>
              <a:rPr lang="en-GB" sz="1400" dirty="0" smtClean="0"/>
              <a:t>Statistics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GB" sz="1400" dirty="0"/>
              <a:t>Numbers recorded on the last day of each quarter and covers United Kingdom including Northern Ireland. </a:t>
            </a:r>
            <a:endParaRPr lang="en-GB" sz="1400" dirty="0" smtClean="0"/>
          </a:p>
          <a:p>
            <a:r>
              <a:rPr lang="en-GB" sz="1400" b="1" dirty="0" smtClean="0"/>
              <a:t>UK </a:t>
            </a:r>
            <a:r>
              <a:rPr lang="en-GB" sz="1400" b="1" dirty="0"/>
              <a:t>Fuel Cost </a:t>
            </a:r>
            <a:endParaRPr lang="en-GB" sz="1400" b="1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 smtClean="0"/>
              <a:t>AA</a:t>
            </a:r>
            <a:endParaRPr lang="en-GB" sz="1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Numbers recorded on the last day of each </a:t>
            </a:r>
            <a:r>
              <a:rPr lang="en-GB" sz="1400" dirty="0" smtClean="0"/>
              <a:t>month </a:t>
            </a:r>
            <a:r>
              <a:rPr lang="en-GB" sz="1400" dirty="0"/>
              <a:t>and covers United Kingdom including Northern Ireland. </a:t>
            </a:r>
          </a:p>
          <a:p>
            <a:pPr>
              <a:buClr>
                <a:srgbClr val="00B050"/>
              </a:buClr>
            </a:pPr>
            <a:r>
              <a:rPr lang="en-US" sz="1400" b="1" dirty="0"/>
              <a:t>UK Brand Awareness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Google </a:t>
            </a:r>
            <a:r>
              <a:rPr lang="en-US" sz="1400" dirty="0" smtClean="0"/>
              <a:t>Trend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 dirty="0"/>
              <a:t>Google Trends </a:t>
            </a:r>
            <a:r>
              <a:rPr lang="en-GB" sz="1400" dirty="0" smtClean="0"/>
              <a:t>computes </a:t>
            </a:r>
            <a:r>
              <a:rPr lang="en-GB" sz="1400" dirty="0"/>
              <a:t>how many searches have been done for </a:t>
            </a:r>
            <a:r>
              <a:rPr lang="en-GB" sz="1400" dirty="0" smtClean="0"/>
              <a:t>a  term relative </a:t>
            </a:r>
            <a:r>
              <a:rPr lang="en-GB" sz="1400" dirty="0"/>
              <a:t>to the total number of searches done on Google </a:t>
            </a:r>
            <a:r>
              <a:rPr lang="en-GB" sz="1400" dirty="0" smtClean="0"/>
              <a:t>at the same time</a:t>
            </a:r>
            <a:r>
              <a:rPr lang="en-GB" sz="11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0500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9540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Potential Model Risk and Improvements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81235" y="1193888"/>
            <a:ext cx="10810401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B050"/>
              </a:buClr>
            </a:pPr>
            <a:r>
              <a:rPr lang="en-GB" sz="2100" b="1" dirty="0" smtClean="0"/>
              <a:t>Risks</a:t>
            </a:r>
          </a:p>
          <a:p>
            <a:pPr>
              <a:buClr>
                <a:schemeClr val="tx1"/>
              </a:buClr>
            </a:pPr>
            <a:endParaRPr lang="en-GB" sz="2100" dirty="0" smtClean="0"/>
          </a:p>
          <a:p>
            <a:pPr>
              <a:buClr>
                <a:schemeClr val="tx1"/>
              </a:buClr>
            </a:pPr>
            <a:r>
              <a:rPr lang="en-GB" sz="2100" dirty="0" smtClean="0"/>
              <a:t>The I-Pace is a new product and Jaguar currently does not sell an equivalent vehicle for comparison.</a:t>
            </a:r>
          </a:p>
          <a:p>
            <a:pPr>
              <a:buClr>
                <a:schemeClr val="tx1"/>
              </a:buClr>
            </a:pPr>
            <a:endParaRPr lang="en-GB" sz="2100" dirty="0" smtClean="0"/>
          </a:p>
          <a:p>
            <a:pPr>
              <a:buClr>
                <a:schemeClr val="tx1"/>
              </a:buClr>
            </a:pPr>
            <a:r>
              <a:rPr lang="en-GB" sz="2100" dirty="0" smtClean="0"/>
              <a:t>I-Pace Forecasted Saturation Sales have been modelled on a competitors sales of a similar car.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GB" sz="2100" dirty="0"/>
          </a:p>
          <a:p>
            <a:pPr>
              <a:buClr>
                <a:schemeClr val="tx1"/>
              </a:buClr>
            </a:pPr>
            <a:r>
              <a:rPr lang="en-GB" sz="2100" dirty="0" smtClean="0"/>
              <a:t>The Model does not allow for any unexpected </a:t>
            </a:r>
            <a:r>
              <a:rPr lang="en-GB" sz="2100" dirty="0" smtClean="0"/>
              <a:t>events such </a:t>
            </a:r>
            <a:r>
              <a:rPr lang="en-GB" sz="2100" dirty="0" smtClean="0"/>
              <a:t>as natural disasters, political upset, etc.</a:t>
            </a:r>
          </a:p>
          <a:p>
            <a:pPr>
              <a:buClr>
                <a:schemeClr val="tx1"/>
              </a:buClr>
            </a:pPr>
            <a:endParaRPr lang="en-GB" sz="2100" dirty="0" smtClean="0"/>
          </a:p>
          <a:p>
            <a:pPr>
              <a:buClr>
                <a:srgbClr val="00B050"/>
              </a:buClr>
            </a:pPr>
            <a:r>
              <a:rPr lang="en-GB" sz="2100" b="1" dirty="0"/>
              <a:t>Improvements</a:t>
            </a:r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endParaRPr lang="en-GB" sz="2100" dirty="0"/>
          </a:p>
          <a:p>
            <a:pPr>
              <a:buClr>
                <a:srgbClr val="00B050"/>
              </a:buClr>
            </a:pPr>
            <a:r>
              <a:rPr lang="en-GB" sz="2100" dirty="0"/>
              <a:t>The Adaptable Model could be updated as GDP values and known sale value are added to provide a more accurate </a:t>
            </a:r>
            <a:r>
              <a:rPr lang="en-GB" sz="2100" dirty="0" smtClean="0"/>
              <a:t>forecast as well as automating future analysis..</a:t>
            </a:r>
            <a:endParaRPr lang="en-GB" sz="2100" dirty="0"/>
          </a:p>
          <a:p>
            <a:pPr marL="285750" indent="-285750">
              <a:buClr>
                <a:srgbClr val="00B050"/>
              </a:buClr>
              <a:buFont typeface="Wingdings" charset="2"/>
              <a:buChar char="ü"/>
            </a:pPr>
            <a:endParaRPr lang="en-GB" sz="2100" dirty="0"/>
          </a:p>
          <a:p>
            <a:pPr>
              <a:buClr>
                <a:srgbClr val="00B050"/>
              </a:buClr>
            </a:pPr>
            <a:r>
              <a:rPr lang="en-GB" sz="2100" dirty="0"/>
              <a:t>A more extensive range vehicles could be harnessed to model I-Pace Sales</a:t>
            </a:r>
            <a:r>
              <a:rPr lang="en-GB" sz="2100" dirty="0" smtClean="0"/>
              <a:t>.</a:t>
            </a:r>
            <a:endParaRPr lang="en-GB" sz="2100" dirty="0"/>
          </a:p>
        </p:txBody>
      </p:sp>
    </p:spTree>
    <p:extLst>
      <p:ext uri="{BB962C8B-B14F-4D97-AF65-F5344CB8AC3E}">
        <p14:creationId xmlns:p14="http://schemas.microsoft.com/office/powerpoint/2010/main" val="1655929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Increasing Sales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1314127"/>
              </p:ext>
            </p:extLst>
          </p:nvPr>
        </p:nvGraphicFramePr>
        <p:xfrm>
          <a:off x="5237851" y="975982"/>
          <a:ext cx="5064267" cy="3107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61848" y="4083294"/>
            <a:ext cx="1040524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Currently Brand Awareness shows no trends or possible improvements. </a:t>
            </a:r>
          </a:p>
          <a:p>
            <a:endParaRPr lang="en-US" sz="1600" dirty="0" smtClean="0"/>
          </a:p>
          <a:p>
            <a:r>
              <a:rPr lang="en-US" sz="2400" dirty="0" smtClean="0"/>
              <a:t>Marketing Improvements </a:t>
            </a:r>
            <a:r>
              <a:rPr lang="en-US" sz="2400" dirty="0"/>
              <a:t>c</a:t>
            </a:r>
            <a:r>
              <a:rPr lang="en-US" sz="2400" dirty="0" smtClean="0"/>
              <a:t>ould help to reach Upper Forecast Sales.</a:t>
            </a:r>
          </a:p>
          <a:p>
            <a:endParaRPr lang="en-US" sz="1600" dirty="0"/>
          </a:p>
          <a:p>
            <a:r>
              <a:rPr lang="en-US" sz="2400" dirty="0" smtClean="0"/>
              <a:t>Royal I-Pace belonging to </a:t>
            </a:r>
            <a:r>
              <a:rPr lang="en-GB" sz="2400" dirty="0"/>
              <a:t>Prince </a:t>
            </a:r>
            <a:r>
              <a:rPr lang="en-GB" sz="2400" dirty="0" smtClean="0"/>
              <a:t>Charles could be possible marketing opportunity.</a:t>
            </a:r>
            <a:endParaRPr lang="en-US" sz="2400" dirty="0" smtClean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9311868"/>
              </p:ext>
            </p:extLst>
          </p:nvPr>
        </p:nvGraphicFramePr>
        <p:xfrm>
          <a:off x="1282262" y="975981"/>
          <a:ext cx="3955589" cy="28375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Rectangle 15"/>
          <p:cNvSpPr/>
          <p:nvPr/>
        </p:nvSpPr>
        <p:spPr>
          <a:xfrm>
            <a:off x="2125329" y="1572398"/>
            <a:ext cx="1022684" cy="3850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901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11D9348-9EBD-4B19-B15F-83A342456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54504" y="494803"/>
            <a:ext cx="7353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Task – Project </a:t>
            </a:r>
            <a:r>
              <a:rPr lang="en-GB" sz="2800" b="1" dirty="0" smtClean="0">
                <a:latin typeface="Futura LT Pro Book" panose="020B0502020204020303" pitchFamily="34" charset="0"/>
              </a:rPr>
              <a:t>UK Sales </a:t>
            </a:r>
            <a:r>
              <a:rPr lang="en-GB" sz="2800" b="1" dirty="0">
                <a:latin typeface="Futura LT Pro Book" panose="020B0502020204020303" pitchFamily="34" charset="0"/>
              </a:rPr>
              <a:t>of </a:t>
            </a:r>
            <a:r>
              <a:rPr lang="en-GB" sz="2800" b="1" dirty="0" smtClean="0">
                <a:latin typeface="Futura LT Pro Book" panose="020B0502020204020303" pitchFamily="34" charset="0"/>
              </a:rPr>
              <a:t>I-Pace FY2019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019189391"/>
              </p:ext>
            </p:extLst>
          </p:nvPr>
        </p:nvGraphicFramePr>
        <p:xfrm>
          <a:off x="1054503" y="1172583"/>
          <a:ext cx="10058146" cy="5195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4645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9540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Result - Projected </a:t>
            </a:r>
            <a:r>
              <a:rPr lang="en-GB" sz="2800" b="1" dirty="0">
                <a:latin typeface="Futura LT Pro Book" panose="020B0502020204020303" pitchFamily="34" charset="0"/>
              </a:rPr>
              <a:t>UK Sales of I-Pace FY2019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6" name="Chart 5"/>
          <p:cNvGraphicFramePr>
            <a:graphicFrameLocks/>
          </p:cNvGraphicFramePr>
          <p:nvPr>
            <p:extLst/>
          </p:nvPr>
        </p:nvGraphicFramePr>
        <p:xfrm>
          <a:off x="6968359" y="975981"/>
          <a:ext cx="4027186" cy="3234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55631" t="34273" r="22675" b="26901"/>
          <a:stretch/>
        </p:blipFill>
        <p:spPr>
          <a:xfrm>
            <a:off x="866071" y="1174834"/>
            <a:ext cx="6102288" cy="30716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80654" y="4210881"/>
            <a:ext cx="101507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Strong Reliable Model based on European Commission GDP Forecast.</a:t>
            </a:r>
          </a:p>
          <a:p>
            <a:endParaRPr lang="en-GB" sz="2000" dirty="0" smtClean="0"/>
          </a:p>
          <a:p>
            <a:r>
              <a:rPr lang="en-GB" sz="2400" dirty="0" smtClean="0"/>
              <a:t>Model Accounts for Acceptance Sales and Error.</a:t>
            </a:r>
          </a:p>
          <a:p>
            <a:endParaRPr lang="en-GB" sz="2000" dirty="0" smtClean="0"/>
          </a:p>
          <a:p>
            <a:r>
              <a:rPr lang="en-GB" sz="2400" dirty="0" smtClean="0"/>
              <a:t>Harnesses Reliable UK Data Sources</a:t>
            </a:r>
            <a:r>
              <a:rPr lang="en-GB" dirty="0" smtClean="0"/>
              <a:t>.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8035962" y="2086983"/>
            <a:ext cx="613186" cy="322729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7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67612" y="2164258"/>
            <a:ext cx="60227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>
                <a:latin typeface="Futura LT Pro Book" panose="020B0502020204020303" pitchFamily="34" charset="0"/>
              </a:rPr>
              <a:t>Thank </a:t>
            </a:r>
            <a:r>
              <a:rPr lang="en-GB" sz="6000" b="1" dirty="0" smtClean="0">
                <a:latin typeface="Futura LT Pro Book" panose="020B0502020204020303" pitchFamily="34" charset="0"/>
              </a:rPr>
              <a:t>you </a:t>
            </a:r>
          </a:p>
          <a:p>
            <a:pPr algn="ctr"/>
            <a:r>
              <a:rPr lang="en-GB" sz="6000" b="1" dirty="0" smtClean="0">
                <a:latin typeface="Futura LT Pro Book" panose="020B0502020204020303" pitchFamily="34" charset="0"/>
              </a:rPr>
              <a:t>Any questions?</a:t>
            </a:r>
            <a:endParaRPr lang="en-GB" sz="6000" b="1" dirty="0">
              <a:latin typeface="Futura LT Pro Book" panose="020B05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524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9540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Result - Projected </a:t>
            </a:r>
            <a:r>
              <a:rPr lang="en-GB" sz="2800" b="1" dirty="0">
                <a:latin typeface="Futura LT Pro Book" panose="020B0502020204020303" pitchFamily="34" charset="0"/>
              </a:rPr>
              <a:t>UK Sales of I-Pace FY2019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7744459"/>
              </p:ext>
            </p:extLst>
          </p:nvPr>
        </p:nvGraphicFramePr>
        <p:xfrm>
          <a:off x="6968359" y="975981"/>
          <a:ext cx="4027186" cy="3234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55631" t="34273" r="22675" b="26901"/>
          <a:stretch/>
        </p:blipFill>
        <p:spPr>
          <a:xfrm>
            <a:off x="866071" y="1174834"/>
            <a:ext cx="6102288" cy="30716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80654" y="4210881"/>
            <a:ext cx="101507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Strong Reliable Model based on European Commission GDP Forecast.</a:t>
            </a:r>
          </a:p>
          <a:p>
            <a:endParaRPr lang="en-GB" sz="2000" dirty="0" smtClean="0"/>
          </a:p>
          <a:p>
            <a:r>
              <a:rPr lang="en-GB" sz="2400" dirty="0" smtClean="0"/>
              <a:t>Model Accounts for Acceptance Sales and Error.</a:t>
            </a:r>
          </a:p>
          <a:p>
            <a:endParaRPr lang="en-GB" sz="2000" dirty="0" smtClean="0"/>
          </a:p>
          <a:p>
            <a:r>
              <a:rPr lang="en-GB" sz="2400" dirty="0" smtClean="0"/>
              <a:t>Harnesses Reliable UK Data Sources</a:t>
            </a:r>
            <a:r>
              <a:rPr lang="en-GB" dirty="0" smtClean="0"/>
              <a:t>.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8035962" y="2086983"/>
            <a:ext cx="613186" cy="322729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197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11D9348-9EBD-4B19-B15F-83A342456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54503" y="494803"/>
            <a:ext cx="8289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Analysing BEV Sales </a:t>
            </a:r>
            <a:endParaRPr lang="en-GB" sz="2800" b="1" dirty="0" smtClean="0">
              <a:latin typeface="Futura LT Pro Book" panose="020B0502020204020303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559830"/>
              </p:ext>
            </p:extLst>
          </p:nvPr>
        </p:nvGraphicFramePr>
        <p:xfrm>
          <a:off x="697186" y="1255692"/>
          <a:ext cx="3916855" cy="4314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16855">
                  <a:extLst>
                    <a:ext uri="{9D8B030D-6E8A-4147-A177-3AD203B41FA5}">
                      <a16:colId xmlns:a16="http://schemas.microsoft.com/office/drawing/2014/main" val="3100747834"/>
                    </a:ext>
                  </a:extLst>
                </a:gridCol>
              </a:tblGrid>
              <a:tr h="2157395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087532"/>
                  </a:ext>
                </a:extLst>
              </a:tr>
              <a:tr h="2157395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303410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503" y="3255332"/>
            <a:ext cx="4745390" cy="31648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8010" t="4727"/>
          <a:stretch/>
        </p:blipFill>
        <p:spPr>
          <a:xfrm>
            <a:off x="780592" y="1065960"/>
            <a:ext cx="5075786" cy="222757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939784" y="1559858"/>
            <a:ext cx="511907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err="1" smtClean="0"/>
              <a:t>Chargemaster</a:t>
            </a:r>
            <a:r>
              <a:rPr lang="en-GB" sz="2200" dirty="0" smtClean="0"/>
              <a:t> forecasts one million electric cars on UK roads by 2022.</a:t>
            </a:r>
          </a:p>
          <a:p>
            <a:endParaRPr lang="en-GB" sz="2200" dirty="0" smtClean="0"/>
          </a:p>
          <a:p>
            <a:r>
              <a:rPr lang="en-GB" sz="2200" dirty="0" smtClean="0"/>
              <a:t>By 2030 it is predicted that 60% of new cars will be electric .</a:t>
            </a:r>
          </a:p>
          <a:p>
            <a:endParaRPr lang="en-GB" sz="2200" dirty="0" smtClean="0"/>
          </a:p>
          <a:p>
            <a:r>
              <a:rPr lang="en-GB" sz="2200" dirty="0" smtClean="0"/>
              <a:t>As fuel costs increase the percentage of UK BEV Registrations has also increased.</a:t>
            </a:r>
          </a:p>
          <a:p>
            <a:endParaRPr lang="en-GB" sz="2200" dirty="0" smtClean="0"/>
          </a:p>
          <a:p>
            <a:r>
              <a:rPr lang="en-GB" sz="2200" dirty="0" smtClean="0"/>
              <a:t>More than 30 new electric models are coming to market by 2020 giving consumers choice but increasing competition.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616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Choosing a Model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81235" y="1209427"/>
            <a:ext cx="10014439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All data used is </a:t>
            </a:r>
            <a:r>
              <a:rPr lang="en-US" sz="2400" dirty="0" smtClean="0"/>
              <a:t>for the </a:t>
            </a:r>
            <a:r>
              <a:rPr lang="en-US" sz="2400" dirty="0"/>
              <a:t>United Kingdom</a:t>
            </a:r>
            <a:r>
              <a:rPr lang="en-US" sz="2400" dirty="0" smtClean="0"/>
              <a:t>.</a:t>
            </a:r>
          </a:p>
          <a:p>
            <a:endParaRPr lang="en-GB" sz="1100" b="1" dirty="0" smtClean="0"/>
          </a:p>
          <a:p>
            <a:r>
              <a:rPr lang="en-GB" sz="2400" b="1" dirty="0" smtClean="0"/>
              <a:t>Possible </a:t>
            </a:r>
            <a:r>
              <a:rPr lang="en-GB" sz="2400" b="1" dirty="0" smtClean="0"/>
              <a:t>Models:</a:t>
            </a:r>
          </a:p>
          <a:p>
            <a:r>
              <a:rPr lang="en-US" sz="2400" dirty="0" smtClean="0"/>
              <a:t>UK </a:t>
            </a:r>
            <a:r>
              <a:rPr lang="en-US" sz="2400" dirty="0"/>
              <a:t>Brand Awareness for FY2016/17 </a:t>
            </a:r>
            <a:endParaRPr lang="en-GB" sz="2400" dirty="0" smtClean="0"/>
          </a:p>
          <a:p>
            <a:r>
              <a:rPr lang="en-GB" sz="2400" dirty="0"/>
              <a:t>Inflation Rate UK vs BEV Registrations </a:t>
            </a:r>
            <a:r>
              <a:rPr lang="en-GB" sz="2400" dirty="0" smtClean="0"/>
              <a:t>UK</a:t>
            </a:r>
          </a:p>
          <a:p>
            <a:r>
              <a:rPr lang="en-GB" sz="2400" dirty="0" smtClean="0"/>
              <a:t>UK </a:t>
            </a:r>
            <a:r>
              <a:rPr lang="en-GB" sz="2400" dirty="0"/>
              <a:t>Net Disposable Income per capita vs BEV UK </a:t>
            </a:r>
            <a:r>
              <a:rPr lang="en-GB" sz="2400" dirty="0" smtClean="0"/>
              <a:t>Registrations</a:t>
            </a:r>
          </a:p>
          <a:p>
            <a:r>
              <a:rPr lang="en-GB" sz="2400" dirty="0"/>
              <a:t>UK Fuel Cost vs BEV UK </a:t>
            </a:r>
            <a:r>
              <a:rPr lang="en-GB" sz="2400" dirty="0" smtClean="0"/>
              <a:t>Registrations</a:t>
            </a:r>
          </a:p>
          <a:p>
            <a:r>
              <a:rPr lang="en-GB" sz="2400" dirty="0"/>
              <a:t>UK GDP vs BEV UK </a:t>
            </a:r>
            <a:r>
              <a:rPr lang="en-GB" sz="2400" dirty="0" smtClean="0"/>
              <a:t>Registrations</a:t>
            </a:r>
          </a:p>
          <a:p>
            <a:endParaRPr lang="en-GB" sz="2400" b="1" dirty="0"/>
          </a:p>
          <a:p>
            <a:r>
              <a:rPr lang="en-GB" sz="2400" b="1" dirty="0" smtClean="0"/>
              <a:t>Comparison BEV Vehicles</a:t>
            </a:r>
            <a:endParaRPr lang="en-GB" sz="2400" b="1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91146"/>
              </p:ext>
            </p:extLst>
          </p:nvPr>
        </p:nvGraphicFramePr>
        <p:xfrm>
          <a:off x="781235" y="4288056"/>
          <a:ext cx="10275650" cy="177873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055130">
                  <a:extLst>
                    <a:ext uri="{9D8B030D-6E8A-4147-A177-3AD203B41FA5}">
                      <a16:colId xmlns:a16="http://schemas.microsoft.com/office/drawing/2014/main" val="3598920501"/>
                    </a:ext>
                  </a:extLst>
                </a:gridCol>
                <a:gridCol w="2055130">
                  <a:extLst>
                    <a:ext uri="{9D8B030D-6E8A-4147-A177-3AD203B41FA5}">
                      <a16:colId xmlns:a16="http://schemas.microsoft.com/office/drawing/2014/main" val="3931784066"/>
                    </a:ext>
                  </a:extLst>
                </a:gridCol>
                <a:gridCol w="2055130">
                  <a:extLst>
                    <a:ext uri="{9D8B030D-6E8A-4147-A177-3AD203B41FA5}">
                      <a16:colId xmlns:a16="http://schemas.microsoft.com/office/drawing/2014/main" val="1593053268"/>
                    </a:ext>
                  </a:extLst>
                </a:gridCol>
                <a:gridCol w="2055130">
                  <a:extLst>
                    <a:ext uri="{9D8B030D-6E8A-4147-A177-3AD203B41FA5}">
                      <a16:colId xmlns:a16="http://schemas.microsoft.com/office/drawing/2014/main" val="2850585232"/>
                    </a:ext>
                  </a:extLst>
                </a:gridCol>
                <a:gridCol w="2055130">
                  <a:extLst>
                    <a:ext uri="{9D8B030D-6E8A-4147-A177-3AD203B41FA5}">
                      <a16:colId xmlns:a16="http://schemas.microsoft.com/office/drawing/2014/main" val="981409335"/>
                    </a:ext>
                  </a:extLst>
                </a:gridCol>
              </a:tblGrid>
              <a:tr h="35574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Car</a:t>
                      </a:r>
                      <a:endParaRPr lang="en-GB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Price</a:t>
                      </a:r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Battery Capacity</a:t>
                      </a:r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Real Range</a:t>
                      </a:r>
                      <a:endParaRPr lang="en-GB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Efficiency</a:t>
                      </a:r>
                      <a:endParaRPr lang="en-GB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6335956"/>
                  </a:ext>
                </a:extLst>
              </a:tr>
              <a:tr h="355746">
                <a:tc>
                  <a:txBody>
                    <a:bodyPr/>
                    <a:lstStyle/>
                    <a:p>
                      <a:pPr algn="ctr"/>
                      <a:r>
                        <a:rPr lang="en-GB" sz="16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I-PACE EV400 HSE</a:t>
                      </a:r>
                      <a:endParaRPr lang="en-GB" sz="16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£59,995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85.0 kWh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235 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360 </a:t>
                      </a:r>
                      <a:r>
                        <a:rPr lang="en-GB" sz="1600" u="none" strike="noStrike" dirty="0" err="1">
                          <a:effectLst/>
                        </a:rPr>
                        <a:t>Wh</a:t>
                      </a:r>
                      <a:r>
                        <a:rPr lang="en-GB" sz="1600" u="none" strike="noStrike" dirty="0">
                          <a:effectLst/>
                        </a:rPr>
                        <a:t>/mi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94339"/>
                  </a:ext>
                </a:extLst>
              </a:tr>
              <a:tr h="35574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u="none" strike="noStrike" dirty="0">
                          <a:effectLst/>
                        </a:rPr>
                        <a:t>BMW i3 120Ah</a:t>
                      </a:r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£31,675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37.9 kWh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145 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260 </a:t>
                      </a:r>
                      <a:r>
                        <a:rPr lang="en-GB" sz="1600" u="none" strike="noStrike" dirty="0" err="1">
                          <a:effectLst/>
                        </a:rPr>
                        <a:t>Wh</a:t>
                      </a:r>
                      <a:r>
                        <a:rPr lang="en-GB" sz="1600" u="none" strike="noStrike" dirty="0">
                          <a:effectLst/>
                        </a:rPr>
                        <a:t>/mi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2228568"/>
                  </a:ext>
                </a:extLst>
              </a:tr>
              <a:tr h="355746">
                <a:tc>
                  <a:txBody>
                    <a:bodyPr/>
                    <a:lstStyle/>
                    <a:p>
                      <a:pPr lvl="0" algn="ctr" fontAlgn="b"/>
                      <a:r>
                        <a:rPr lang="it-IT" sz="1600" b="1" u="none" strike="noStrike" dirty="0" smtClean="0">
                          <a:effectLst/>
                        </a:rPr>
                        <a:t>Tesla </a:t>
                      </a:r>
                      <a:r>
                        <a:rPr lang="it-IT" sz="1600" b="1" u="none" strike="noStrike" dirty="0">
                          <a:effectLst/>
                        </a:rPr>
                        <a:t>Model X 75 D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£78,000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75.0 kWh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210 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345 </a:t>
                      </a:r>
                      <a:r>
                        <a:rPr lang="en-GB" sz="1600" u="none" strike="noStrike" dirty="0" err="1">
                          <a:effectLst/>
                        </a:rPr>
                        <a:t>Wh</a:t>
                      </a:r>
                      <a:r>
                        <a:rPr lang="en-GB" sz="1600" u="none" strike="noStrike" dirty="0">
                          <a:effectLst/>
                        </a:rPr>
                        <a:t>/mi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6386177"/>
                  </a:ext>
                </a:extLst>
              </a:tr>
              <a:tr h="35574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u="none" strike="noStrike" dirty="0">
                          <a:effectLst/>
                        </a:rPr>
                        <a:t>Tesla model X P110D</a:t>
                      </a:r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£95,150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94.0 KWh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260 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360  </a:t>
                      </a:r>
                      <a:r>
                        <a:rPr lang="en-GB" sz="1600" u="none" strike="noStrike" dirty="0" err="1">
                          <a:effectLst/>
                        </a:rPr>
                        <a:t>Wh</a:t>
                      </a:r>
                      <a:r>
                        <a:rPr lang="en-GB" sz="1600" u="none" strike="noStrike" dirty="0">
                          <a:effectLst/>
                        </a:rPr>
                        <a:t>/mi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3918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007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Choosing a Model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104415"/>
              </p:ext>
            </p:extLst>
          </p:nvPr>
        </p:nvGraphicFramePr>
        <p:xfrm>
          <a:off x="484833" y="975981"/>
          <a:ext cx="7778586" cy="54660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471562" y="2837193"/>
            <a:ext cx="3600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Futura LT Pro Book" panose="020B0502020204020303" pitchFamily="34" charset="0"/>
              </a:rPr>
              <a:t>Unsuitable Model</a:t>
            </a:r>
          </a:p>
          <a:p>
            <a:r>
              <a:rPr lang="en-GB" sz="2400" dirty="0" smtClean="0">
                <a:latin typeface="Futura LT Pro Book" panose="020B0502020204020303" pitchFamily="34" charset="0"/>
                <a:sym typeface="Wingdings"/>
              </a:rPr>
              <a:t> No trend for Jaguar </a:t>
            </a:r>
            <a:r>
              <a:rPr lang="en-GB" sz="2400" dirty="0">
                <a:latin typeface="Futura LT Pro Book" panose="020B0502020204020303" pitchFamily="34" charset="0"/>
                <a:sym typeface="Wingdings"/>
              </a:rPr>
              <a:t>o</a:t>
            </a:r>
            <a:r>
              <a:rPr lang="en-GB" sz="2400" dirty="0" smtClean="0">
                <a:latin typeface="Futura LT Pro Book" panose="020B0502020204020303" pitchFamily="34" charset="0"/>
                <a:sym typeface="Wingdings"/>
              </a:rPr>
              <a:t>bserved</a:t>
            </a:r>
            <a:endParaRPr lang="en-GB" sz="2400" dirty="0">
              <a:latin typeface="Futura LT Pro Book" panose="020B05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33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1235" y="452761"/>
            <a:ext cx="393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latin typeface="Futura LT Pro Book" panose="020B0502020204020303" pitchFamily="34" charset="0"/>
              </a:rPr>
              <a:t>Choosing a Model</a:t>
            </a:r>
            <a:endParaRPr lang="en-GB" sz="2800" b="1" dirty="0">
              <a:latin typeface="Futura LT Pro Book" panose="020B05020202040203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CA33B-4DD7-40A4-AAC6-F2DEF373E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08" y="6144328"/>
            <a:ext cx="1504764" cy="551747"/>
          </a:xfrm>
          <a:prstGeom prst="rect">
            <a:avLst/>
          </a:prstGeom>
        </p:spPr>
      </p:pic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7642902"/>
              </p:ext>
            </p:extLst>
          </p:nvPr>
        </p:nvGraphicFramePr>
        <p:xfrm>
          <a:off x="781235" y="1104328"/>
          <a:ext cx="7560000" cy="50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341235" y="3116849"/>
            <a:ext cx="38507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Futura LT Pro Book" panose="020B0502020204020303" pitchFamily="34" charset="0"/>
              </a:rPr>
              <a:t>Unsuitable Model</a:t>
            </a:r>
          </a:p>
          <a:p>
            <a:r>
              <a:rPr lang="en-GB" sz="2400" dirty="0" smtClean="0">
                <a:latin typeface="Futura LT Pro Book" panose="020B0502020204020303" pitchFamily="34" charset="0"/>
                <a:sym typeface="Wingdings"/>
              </a:rPr>
              <a:t> No correlation observed</a:t>
            </a:r>
            <a:endParaRPr lang="en-GB" sz="2400" dirty="0">
              <a:latin typeface="Futura LT Pro Book" panose="020B05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15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 Kubrick Group Presentation Template.pptx" id="{2DFA31FD-AD01-4A75-93B5-8A963ABA7060}" vid="{DF59DB47-63F7-41EB-8A18-68A767C1D6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F751B5F151A441BFC0E6979253E648" ma:contentTypeVersion="4" ma:contentTypeDescription="Create a new document." ma:contentTypeScope="" ma:versionID="2ffca92d2bf044b97478e52e574a32e4">
  <xsd:schema xmlns:xsd="http://www.w3.org/2001/XMLSchema" xmlns:xs="http://www.w3.org/2001/XMLSchema" xmlns:p="http://schemas.microsoft.com/office/2006/metadata/properties" xmlns:ns2="f17ef920-b09f-4058-bc1e-5c0d7c8be259" targetNamespace="http://schemas.microsoft.com/office/2006/metadata/properties" ma:root="true" ma:fieldsID="ea2dc756bd152891bd990b11108d7d91" ns2:_="">
    <xsd:import namespace="f17ef920-b09f-4058-bc1e-5c0d7c8be259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7ef920-b09f-4058-bc1e-5c0d7c8be25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388DC7F-9DC8-4DF0-8304-D341BD130E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7ef920-b09f-4058-bc1e-5c0d7c8be25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03E4D3-72DA-4289-91ED-DFF78CD471C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76BEA9C-C2E3-41D9-B880-E6B12665A2B1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f17ef920-b09f-4058-bc1e-5c0d7c8be259"/>
    <ds:schemaRef ds:uri="http://purl.org/dc/elements/1.1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New Kubrick Group Presentation Template (1)</Template>
  <TotalTime>1971</TotalTime>
  <Words>3180</Words>
  <Application>Microsoft Office PowerPoint</Application>
  <PresentationFormat>Widescreen</PresentationFormat>
  <Paragraphs>958</Paragraphs>
  <Slides>41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Calibri Light</vt:lpstr>
      <vt:lpstr>Futura LT Pro Book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Amber Rigg</dc:creator>
  <cp:lastModifiedBy>Amber Rigg</cp:lastModifiedBy>
  <cp:revision>134</cp:revision>
  <dcterms:created xsi:type="dcterms:W3CDTF">2018-11-15T16:50:45Z</dcterms:created>
  <dcterms:modified xsi:type="dcterms:W3CDTF">2018-11-22T18:17:23Z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0x01010013F751B5F151A441BFC0E6979253E648</vt:lpwstr>
  </property>
</Properties>
</file>

<file path=docProps/thumbnail.jpeg>
</file>